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69"/>
  </p:notesMasterIdLst>
  <p:sldIdLst>
    <p:sldId id="256" r:id="rId2"/>
    <p:sldId id="584" r:id="rId3"/>
    <p:sldId id="633" r:id="rId4"/>
    <p:sldId id="655" r:id="rId5"/>
    <p:sldId id="478" r:id="rId6"/>
    <p:sldId id="260" r:id="rId7"/>
    <p:sldId id="315" r:id="rId8"/>
    <p:sldId id="433" r:id="rId9"/>
    <p:sldId id="435" r:id="rId10"/>
    <p:sldId id="436" r:id="rId11"/>
    <p:sldId id="437" r:id="rId12"/>
    <p:sldId id="575" r:id="rId13"/>
    <p:sldId id="453" r:id="rId14"/>
    <p:sldId id="454" r:id="rId15"/>
    <p:sldId id="668" r:id="rId16"/>
    <p:sldId id="576" r:id="rId17"/>
    <p:sldId id="669" r:id="rId18"/>
    <p:sldId id="479" r:id="rId19"/>
    <p:sldId id="658" r:id="rId20"/>
    <p:sldId id="662" r:id="rId21"/>
    <p:sldId id="661" r:id="rId22"/>
    <p:sldId id="663" r:id="rId23"/>
    <p:sldId id="659" r:id="rId24"/>
    <p:sldId id="660" r:id="rId25"/>
    <p:sldId id="448" r:id="rId26"/>
    <p:sldId id="577" r:id="rId27"/>
    <p:sldId id="578" r:id="rId28"/>
    <p:sldId id="670" r:id="rId29"/>
    <p:sldId id="439" r:id="rId30"/>
    <p:sldId id="671" r:id="rId31"/>
    <p:sldId id="451" r:id="rId32"/>
    <p:sldId id="445" r:id="rId33"/>
    <p:sldId id="446" r:id="rId34"/>
    <p:sldId id="447" r:id="rId35"/>
    <p:sldId id="452" r:id="rId36"/>
    <p:sldId id="672" r:id="rId37"/>
    <p:sldId id="673" r:id="rId38"/>
    <p:sldId id="664" r:id="rId39"/>
    <p:sldId id="649" r:id="rId40"/>
    <p:sldId id="648" r:id="rId41"/>
    <p:sldId id="646" r:id="rId42"/>
    <p:sldId id="647" r:id="rId43"/>
    <p:sldId id="645" r:id="rId44"/>
    <p:sldId id="644" r:id="rId45"/>
    <p:sldId id="650" r:id="rId46"/>
    <p:sldId id="651" r:id="rId47"/>
    <p:sldId id="458" r:id="rId48"/>
    <p:sldId id="459" r:id="rId49"/>
    <p:sldId id="460" r:id="rId50"/>
    <p:sldId id="515" r:id="rId51"/>
    <p:sldId id="472" r:id="rId52"/>
    <p:sldId id="473" r:id="rId53"/>
    <p:sldId id="474" r:id="rId54"/>
    <p:sldId id="475" r:id="rId55"/>
    <p:sldId id="480" r:id="rId56"/>
    <p:sldId id="654" r:id="rId57"/>
    <p:sldId id="482" r:id="rId58"/>
    <p:sldId id="497" r:id="rId59"/>
    <p:sldId id="498" r:id="rId60"/>
    <p:sldId id="486" r:id="rId61"/>
    <p:sldId id="487" r:id="rId62"/>
    <p:sldId id="494" r:id="rId63"/>
    <p:sldId id="495" r:id="rId64"/>
    <p:sldId id="496" r:id="rId65"/>
    <p:sldId id="493" r:id="rId66"/>
    <p:sldId id="488" r:id="rId67"/>
    <p:sldId id="634" r:id="rId68"/>
    <p:sldId id="637" r:id="rId69"/>
    <p:sldId id="632" r:id="rId70"/>
    <p:sldId id="489" r:id="rId71"/>
    <p:sldId id="491" r:id="rId72"/>
    <p:sldId id="499" r:id="rId73"/>
    <p:sldId id="500" r:id="rId74"/>
    <p:sldId id="503" r:id="rId75"/>
    <p:sldId id="492" r:id="rId76"/>
    <p:sldId id="504" r:id="rId77"/>
    <p:sldId id="579" r:id="rId78"/>
    <p:sldId id="583" r:id="rId79"/>
    <p:sldId id="666" r:id="rId80"/>
    <p:sldId id="667" r:id="rId81"/>
    <p:sldId id="665" r:id="rId82"/>
    <p:sldId id="546" r:id="rId83"/>
    <p:sldId id="547" r:id="rId84"/>
    <p:sldId id="548" r:id="rId85"/>
    <p:sldId id="525" r:id="rId86"/>
    <p:sldId id="527" r:id="rId87"/>
    <p:sldId id="528" r:id="rId88"/>
    <p:sldId id="529" r:id="rId89"/>
    <p:sldId id="538" r:id="rId90"/>
    <p:sldId id="532" r:id="rId91"/>
    <p:sldId id="533" r:id="rId92"/>
    <p:sldId id="534" r:id="rId93"/>
    <p:sldId id="535" r:id="rId94"/>
    <p:sldId id="536" r:id="rId95"/>
    <p:sldId id="537" r:id="rId96"/>
    <p:sldId id="520" r:id="rId97"/>
    <p:sldId id="549" r:id="rId98"/>
    <p:sldId id="545" r:id="rId99"/>
    <p:sldId id="635" r:id="rId100"/>
    <p:sldId id="636" r:id="rId101"/>
    <p:sldId id="550" r:id="rId102"/>
    <p:sldId id="521" r:id="rId103"/>
    <p:sldId id="522" r:id="rId104"/>
    <p:sldId id="524" r:id="rId105"/>
    <p:sldId id="523" r:id="rId106"/>
    <p:sldId id="552" r:id="rId107"/>
    <p:sldId id="652" r:id="rId108"/>
    <p:sldId id="556" r:id="rId109"/>
    <p:sldId id="557" r:id="rId110"/>
    <p:sldId id="558" r:id="rId111"/>
    <p:sldId id="559" r:id="rId112"/>
    <p:sldId id="560" r:id="rId113"/>
    <p:sldId id="653" r:id="rId114"/>
    <p:sldId id="561" r:id="rId115"/>
    <p:sldId id="562" r:id="rId116"/>
    <p:sldId id="563" r:id="rId117"/>
    <p:sldId id="567" r:id="rId118"/>
    <p:sldId id="564" r:id="rId119"/>
    <p:sldId id="568" r:id="rId120"/>
    <p:sldId id="565" r:id="rId121"/>
    <p:sldId id="569" r:id="rId122"/>
    <p:sldId id="566" r:id="rId123"/>
    <p:sldId id="570" r:id="rId124"/>
    <p:sldId id="571" r:id="rId125"/>
    <p:sldId id="572" r:id="rId126"/>
    <p:sldId id="573" r:id="rId127"/>
    <p:sldId id="574" r:id="rId128"/>
    <p:sldId id="481" r:id="rId129"/>
    <p:sldId id="593" r:id="rId130"/>
    <p:sldId id="594" r:id="rId131"/>
    <p:sldId id="596" r:id="rId132"/>
    <p:sldId id="595" r:id="rId133"/>
    <p:sldId id="614" r:id="rId134"/>
    <p:sldId id="597" r:id="rId135"/>
    <p:sldId id="598" r:id="rId136"/>
    <p:sldId id="599" r:id="rId137"/>
    <p:sldId id="600" r:id="rId138"/>
    <p:sldId id="601" r:id="rId139"/>
    <p:sldId id="339" r:id="rId140"/>
    <p:sldId id="602" r:id="rId141"/>
    <p:sldId id="603" r:id="rId142"/>
    <p:sldId id="604" r:id="rId143"/>
    <p:sldId id="605" r:id="rId144"/>
    <p:sldId id="606" r:id="rId145"/>
    <p:sldId id="607" r:id="rId146"/>
    <p:sldId id="608" r:id="rId147"/>
    <p:sldId id="609" r:id="rId148"/>
    <p:sldId id="610" r:id="rId149"/>
    <p:sldId id="611" r:id="rId150"/>
    <p:sldId id="612" r:id="rId151"/>
    <p:sldId id="613" r:id="rId152"/>
    <p:sldId id="615" r:id="rId153"/>
    <p:sldId id="617" r:id="rId154"/>
    <p:sldId id="618" r:id="rId155"/>
    <p:sldId id="619" r:id="rId156"/>
    <p:sldId id="620" r:id="rId157"/>
    <p:sldId id="621" r:id="rId158"/>
    <p:sldId id="622" r:id="rId159"/>
    <p:sldId id="623" r:id="rId160"/>
    <p:sldId id="624" r:id="rId161"/>
    <p:sldId id="625" r:id="rId162"/>
    <p:sldId id="626" r:id="rId163"/>
    <p:sldId id="627" r:id="rId164"/>
    <p:sldId id="628" r:id="rId165"/>
    <p:sldId id="629" r:id="rId166"/>
    <p:sldId id="630" r:id="rId167"/>
    <p:sldId id="631"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78691"/>
  </p:normalViewPr>
  <p:slideViewPr>
    <p:cSldViewPr snapToGrid="0" snapToObjects="1" showGuides="1">
      <p:cViewPr>
        <p:scale>
          <a:sx n="77" d="100"/>
          <a:sy n="77" d="100"/>
        </p:scale>
        <p:origin x="168" y="32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Cohort: Alice and Alice, Svetlana, Jonathan, and Ryan</a:t>
            </a:r>
          </a:p>
          <a:p>
            <a:r>
              <a:rPr lang="en-US" dirty="0"/>
              <a:t>Jacquelyn, </a:t>
            </a:r>
            <a:r>
              <a:rPr lang="en-US" dirty="0" err="1"/>
              <a:t>Alli</a:t>
            </a:r>
            <a:r>
              <a:rPr lang="en-US" dirty="0"/>
              <a:t>, Mark</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observational study setting, given that there are no unmeasured confounders, which is often written in this way, that the potential outcomes are independent of treatment assignment given X, we can use propensity scores to estimate the average treatment effect</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2355739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create weights that are some function of the propensity score</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setting, Freedman and </a:t>
            </a:r>
            <a:r>
              <a:rPr lang="en-US" dirty="0" err="1"/>
              <a:t>Berk</a:t>
            </a:r>
            <a:r>
              <a:rPr lang="en-US" dirty="0"/>
              <a:t> fit a correct propensity score model, and then fit a weighted outcome model that is </a:t>
            </a:r>
            <a:r>
              <a:rPr lang="en-US" dirty="0" err="1"/>
              <a:t>misspecified</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purple is harder to see </a:t>
            </a:r>
          </a:p>
        </p:txBody>
      </p:sp>
      <p:sp>
        <p:nvSpPr>
          <p:cNvPr id="4" name="Slide Number Placeholder 3"/>
          <p:cNvSpPr>
            <a:spLocks noGrp="1"/>
          </p:cNvSpPr>
          <p:nvPr>
            <p:ph type="sldNum" sz="quarter" idx="10"/>
          </p:nvPr>
        </p:nvSpPr>
        <p:spPr/>
        <p:txBody>
          <a:bodyPr/>
          <a:lstStyle/>
          <a:p>
            <a:fld id="{DAD3987A-74E1-BA49-8B8E-2391856A87A9}" type="slidenum">
              <a:rPr lang="en-US" smtClean="0"/>
              <a:t>52</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54</a:t>
            </a:fld>
            <a:endParaRPr lang="en-US"/>
          </a:p>
        </p:txBody>
      </p:sp>
    </p:spTree>
    <p:extLst>
      <p:ext uri="{BB962C8B-B14F-4D97-AF65-F5344CB8AC3E}">
        <p14:creationId xmlns:p14="http://schemas.microsoft.com/office/powerpoint/2010/main" val="219874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represent the fitted propensity score by e(Xi, beta hat) – this is often estimated by fitting a propensity score model using a logistic regression. Xi are the covariate values for participant I, beta hat are the betas obtained from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2095479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robust standard errors do no take into account the fact that you fit a propensity score prior to fitting your weighted GLM</a:t>
            </a:r>
          </a:p>
        </p:txBody>
      </p:sp>
      <p:sp>
        <p:nvSpPr>
          <p:cNvPr id="4" name="Slide Number Placeholder 3"/>
          <p:cNvSpPr>
            <a:spLocks noGrp="1"/>
          </p:cNvSpPr>
          <p:nvPr>
            <p:ph type="sldNum" sz="quarter" idx="10"/>
          </p:nvPr>
        </p:nvSpPr>
        <p:spPr/>
        <p:txBody>
          <a:bodyPr/>
          <a:lstStyle/>
          <a:p>
            <a:fld id="{DAD3987A-74E1-BA49-8B8E-2391856A87A9}" type="slidenum">
              <a:rPr lang="en-US" smtClean="0"/>
              <a:t>64</a:t>
            </a:fld>
            <a:endParaRPr lang="en-US"/>
          </a:p>
        </p:txBody>
      </p:sp>
    </p:spTree>
    <p:extLst>
      <p:ext uri="{BB962C8B-B14F-4D97-AF65-F5344CB8AC3E}">
        <p14:creationId xmlns:p14="http://schemas.microsoft.com/office/powerpoint/2010/main" val="282086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brackets instead of parentheses</a:t>
            </a:r>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873376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brackets instead of parentheses</a:t>
            </a:r>
          </a:p>
        </p:txBody>
      </p:sp>
      <p:sp>
        <p:nvSpPr>
          <p:cNvPr id="4" name="Slide Number Placeholder 3"/>
          <p:cNvSpPr>
            <a:spLocks noGrp="1"/>
          </p:cNvSpPr>
          <p:nvPr>
            <p:ph type="sldNum" sz="quarter" idx="10"/>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1548153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brackets instead of parentheses</a:t>
            </a:r>
          </a:p>
        </p:txBody>
      </p:sp>
      <p:sp>
        <p:nvSpPr>
          <p:cNvPr id="4" name="Slide Number Placeholder 3"/>
          <p:cNvSpPr>
            <a:spLocks noGrp="1"/>
          </p:cNvSpPr>
          <p:nvPr>
            <p:ph type="sldNum" sz="quarter" idx="10"/>
          </p:nvPr>
        </p:nvSpPr>
        <p:spPr/>
        <p:txBody>
          <a:bodyPr/>
          <a:lstStyle/>
          <a:p>
            <a:fld id="{DAD3987A-74E1-BA49-8B8E-2391856A87A9}" type="slidenum">
              <a:rPr lang="en-US" smtClean="0"/>
              <a:t>80</a:t>
            </a:fld>
            <a:endParaRPr lang="en-US"/>
          </a:p>
        </p:txBody>
      </p:sp>
    </p:spTree>
    <p:extLst>
      <p:ext uri="{BB962C8B-B14F-4D97-AF65-F5344CB8AC3E}">
        <p14:creationId xmlns:p14="http://schemas.microsoft.com/office/powerpoint/2010/main" val="58306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brackets instead of parentheses</a:t>
            </a:r>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2117708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86</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_click_ the outcome if they are assigned the control and Y </a:t>
            </a:r>
            <a:r>
              <a:rPr lang="en-US" dirty="0" err="1"/>
              <a:t>i</a:t>
            </a:r>
            <a:r>
              <a:rPr lang="en-US" dirty="0"/>
              <a:t> 1, _click_ the outcome if they are assigned the treatment. Often our estimate of interest is the _click_ difference between these two outcomes. In reality, however only one of these two quantities is observable.</a:t>
            </a:r>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using the sandwich estimator to approximate the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3901841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missing a covariate - can you fix it with weighting?</a:t>
            </a:r>
          </a:p>
          <a:p>
            <a:r>
              <a:rPr lang="en-US" dirty="0"/>
              <a:t>- give the intuition - if you have a model and you condition on all the covariates, weighting doesn't matter, if you leave out a covariate you can weight </a:t>
            </a:r>
          </a:p>
          <a:p>
            <a:r>
              <a:rPr lang="en-US" dirty="0"/>
              <a:t>- we changed this robust-robust estimator </a:t>
            </a:r>
          </a:p>
          <a:p>
            <a:r>
              <a:rPr lang="en-US" dirty="0"/>
              <a:t>- bootstrap - conservative? </a:t>
            </a:r>
          </a:p>
        </p:txBody>
      </p:sp>
      <p:sp>
        <p:nvSpPr>
          <p:cNvPr id="4" name="Slide Number Placeholder 3"/>
          <p:cNvSpPr>
            <a:spLocks noGrp="1"/>
          </p:cNvSpPr>
          <p:nvPr>
            <p:ph type="sldNum" sz="quarter" idx="10"/>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3796154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a sensitivity analysis that is simplified, ideally can be summarized in a single line in a manuscript</a:t>
            </a:r>
          </a:p>
        </p:txBody>
      </p:sp>
      <p:sp>
        <p:nvSpPr>
          <p:cNvPr id="4" name="Slide Number Placeholder 3"/>
          <p:cNvSpPr>
            <a:spLocks noGrp="1"/>
          </p:cNvSpPr>
          <p:nvPr>
            <p:ph type="sldNum" sz="quarter" idx="10"/>
          </p:nvPr>
        </p:nvSpPr>
        <p:spPr/>
        <p:txBody>
          <a:bodyPr/>
          <a:lstStyle/>
          <a:p>
            <a:fld id="{DAD3987A-74E1-BA49-8B8E-2391856A87A9}" type="slidenum">
              <a:rPr lang="en-US" smtClean="0"/>
              <a:t>130</a:t>
            </a:fld>
            <a:endParaRPr lang="en-US"/>
          </a:p>
        </p:txBody>
      </p:sp>
    </p:spTree>
    <p:extLst>
      <p:ext uri="{BB962C8B-B14F-4D97-AF65-F5344CB8AC3E}">
        <p14:creationId xmlns:p14="http://schemas.microsoft.com/office/powerpoint/2010/main" val="453383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provide details in your manuscript such that I could conduct my own sensitivity analysis if I think the pieces you included are insufficient</a:t>
            </a:r>
          </a:p>
        </p:txBody>
      </p:sp>
      <p:sp>
        <p:nvSpPr>
          <p:cNvPr id="4" name="Slide Number Placeholder 3"/>
          <p:cNvSpPr>
            <a:spLocks noGrp="1"/>
          </p:cNvSpPr>
          <p:nvPr>
            <p:ph type="sldNum" sz="quarter" idx="10"/>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8401182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Contextualized, we want it to be grounded in the analysis that was conducted</a:t>
            </a:r>
          </a:p>
        </p:txBody>
      </p:sp>
      <p:sp>
        <p:nvSpPr>
          <p:cNvPr id="4" name="Slide Number Placeholder 3"/>
          <p:cNvSpPr>
            <a:spLocks noGrp="1"/>
          </p:cNvSpPr>
          <p:nvPr>
            <p:ph type="sldNum" sz="quarter" idx="10"/>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2670078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main equation that we use for binary unmeasured confounders. Basically we’re adjusting our observed exposure-outcome effect using quantities representing an unmeasured confounder to get an exposure-outcome effect that adjusts for the unmeasured confounder</a:t>
            </a:r>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2202987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 </a:t>
            </a:r>
            <a:r>
              <a:rPr lang="en-US" dirty="0" err="1"/>
              <a:t>obs</a:t>
            </a:r>
            <a:r>
              <a:rPr lang="en-US" dirty="0"/>
              <a:t> is the effect between the treatment and outcome that you have observed, I denote this as RR, but Lin et al show that this could be an odds ratio or a hazard ratio in most settings</a:t>
            </a:r>
          </a:p>
        </p:txBody>
      </p:sp>
      <p:sp>
        <p:nvSpPr>
          <p:cNvPr id="4" name="Slide Number Placeholder 3"/>
          <p:cNvSpPr>
            <a:spLocks noGrp="1"/>
          </p:cNvSpPr>
          <p:nvPr>
            <p:ph type="sldNum" sz="quarter" idx="10"/>
          </p:nvPr>
        </p:nvSpPr>
        <p:spPr/>
        <p:txBody>
          <a:bodyPr/>
          <a:lstStyle/>
          <a:p>
            <a:fld id="{DAD3987A-74E1-BA49-8B8E-2391856A87A9}" type="slidenum">
              <a:rPr lang="en-US" smtClean="0"/>
              <a:t>135</a:t>
            </a:fld>
            <a:endParaRPr lang="en-US"/>
          </a:p>
        </p:txBody>
      </p:sp>
    </p:spTree>
    <p:extLst>
      <p:ext uri="{BB962C8B-B14F-4D97-AF65-F5344CB8AC3E}">
        <p14:creationId xmlns:p14="http://schemas.microsoft.com/office/powerpoint/2010/main" val="26247627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 UD is the relative risk of the unmeasured confounder and the outcome – again this can be replaced with an odds ratio or hazard ratio</a:t>
            </a:r>
          </a:p>
        </p:txBody>
      </p:sp>
      <p:sp>
        <p:nvSpPr>
          <p:cNvPr id="4" name="Slide Number Placeholder 3"/>
          <p:cNvSpPr>
            <a:spLocks noGrp="1"/>
          </p:cNvSpPr>
          <p:nvPr>
            <p:ph type="sldNum" sz="quarter" idx="10"/>
          </p:nvPr>
        </p:nvSpPr>
        <p:spPr/>
        <p:txBody>
          <a:bodyPr/>
          <a:lstStyle/>
          <a:p>
            <a:fld id="{DAD3987A-74E1-BA49-8B8E-2391856A87A9}" type="slidenum">
              <a:rPr lang="en-US" smtClean="0"/>
              <a:t>136</a:t>
            </a:fld>
            <a:endParaRPr lang="en-US"/>
          </a:p>
        </p:txBody>
      </p:sp>
    </p:spTree>
    <p:extLst>
      <p:ext uri="{BB962C8B-B14F-4D97-AF65-F5344CB8AC3E}">
        <p14:creationId xmlns:p14="http://schemas.microsoft.com/office/powerpoint/2010/main" val="267368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P0 and p1 are the prevalence of the unmeasured confounder in the unexposed and exposed populations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137</a:t>
            </a:fld>
            <a:endParaRPr lang="en-US"/>
          </a:p>
        </p:txBody>
      </p:sp>
    </p:spTree>
    <p:extLst>
      <p:ext uri="{BB962C8B-B14F-4D97-AF65-F5344CB8AC3E}">
        <p14:creationId xmlns:p14="http://schemas.microsoft.com/office/powerpoint/2010/main" val="25251658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exposure – outcome point estimate with the limiting bound of the exposure outcome effect (meaning the effect closest to the null)</a:t>
            </a:r>
          </a:p>
        </p:txBody>
      </p:sp>
      <p:sp>
        <p:nvSpPr>
          <p:cNvPr id="4" name="Slide Number Placeholder 3"/>
          <p:cNvSpPr>
            <a:spLocks noGrp="1"/>
          </p:cNvSpPr>
          <p:nvPr>
            <p:ph type="sldNum" sz="quarter" idx="10"/>
          </p:nvPr>
        </p:nvSpPr>
        <p:spPr/>
        <p:txBody>
          <a:bodyPr/>
          <a:lstStyle/>
          <a:p>
            <a:fld id="{DAD3987A-74E1-BA49-8B8E-2391856A87A9}" type="slidenum">
              <a:rPr lang="en-US" smtClean="0"/>
              <a:t>138</a:t>
            </a:fld>
            <a:endParaRPr lang="en-US"/>
          </a:p>
        </p:txBody>
      </p:sp>
    </p:spTree>
    <p:extLst>
      <p:ext uri="{BB962C8B-B14F-4D97-AF65-F5344CB8AC3E}">
        <p14:creationId xmlns:p14="http://schemas.microsoft.com/office/powerpoint/2010/main" val="3910769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tipping point, we can set the adjusted effect to 1 (the null), and solve for RRUD, p0 or p1 </a:t>
            </a:r>
          </a:p>
        </p:txBody>
      </p:sp>
      <p:sp>
        <p:nvSpPr>
          <p:cNvPr id="4" name="Slide Number Placeholder 3"/>
          <p:cNvSpPr>
            <a:spLocks noGrp="1"/>
          </p:cNvSpPr>
          <p:nvPr>
            <p:ph type="sldNum" sz="quarter" idx="10"/>
          </p:nvPr>
        </p:nvSpPr>
        <p:spPr/>
        <p:txBody>
          <a:bodyPr/>
          <a:lstStyle/>
          <a:p>
            <a:fld id="{DAD3987A-74E1-BA49-8B8E-2391856A87A9}" type="slidenum">
              <a:rPr lang="en-US" smtClean="0"/>
              <a:t>140</a:t>
            </a:fld>
            <a:endParaRPr lang="en-US"/>
          </a:p>
        </p:txBody>
      </p:sp>
    </p:spTree>
    <p:extLst>
      <p:ext uri="{BB962C8B-B14F-4D97-AF65-F5344CB8AC3E}">
        <p14:creationId xmlns:p14="http://schemas.microsoft.com/office/powerpoint/2010/main" val="9390325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we’ve solved for RR_UD – so if you provide the </a:t>
            </a:r>
            <a:r>
              <a:rPr lang="en-US" dirty="0" err="1"/>
              <a:t>prevalences</a:t>
            </a:r>
            <a:r>
              <a:rPr lang="en-US" dirty="0"/>
              <a:t> of an unmeasured confounder, you can solve for the association between the unmeasured confounder and outcome needed to tip your observed effect to inconclusive</a:t>
            </a:r>
          </a:p>
        </p:txBody>
      </p:sp>
      <p:sp>
        <p:nvSpPr>
          <p:cNvPr id="4" name="Slide Number Placeholder 3"/>
          <p:cNvSpPr>
            <a:spLocks noGrp="1"/>
          </p:cNvSpPr>
          <p:nvPr>
            <p:ph type="sldNum" sz="quarter" idx="10"/>
          </p:nvPr>
        </p:nvSpPr>
        <p:spPr/>
        <p:txBody>
          <a:bodyPr/>
          <a:lstStyle/>
          <a:p>
            <a:fld id="{DAD3987A-74E1-BA49-8B8E-2391856A87A9}" type="slidenum">
              <a:rPr lang="en-US" smtClean="0"/>
              <a:t>141</a:t>
            </a:fld>
            <a:endParaRPr lang="en-US"/>
          </a:p>
        </p:txBody>
      </p:sp>
    </p:spTree>
    <p:extLst>
      <p:ext uri="{BB962C8B-B14F-4D97-AF65-F5344CB8AC3E}">
        <p14:creationId xmlns:p14="http://schemas.microsoft.com/office/powerpoint/2010/main" val="2085133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 continuous unmeasured confounder, where it is assumed to be normally distributed with a mean mu and variance 1. </a:t>
            </a:r>
            <a:r>
              <a:rPr lang="en-US" sz="1200" b="0" i="0" kern="1200" dirty="0">
                <a:solidFill>
                  <a:schemeClr val="tx1"/>
                </a:solidFill>
                <a:effectLst/>
                <a:latin typeface="+mn-lt"/>
                <a:ea typeface="+mn-ea"/>
                <a:cs typeface="+mn-cs"/>
              </a:rPr>
              <a:t>The variance is assumed to be 1. Any normally distributed confounder can fit this specification by scaling by the standard deviation within each exposure group.</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142</a:t>
            </a:fld>
            <a:endParaRPr lang="en-US"/>
          </a:p>
        </p:txBody>
      </p:sp>
    </p:spTree>
    <p:extLst>
      <p:ext uri="{BB962C8B-B14F-4D97-AF65-F5344CB8AC3E}">
        <p14:creationId xmlns:p14="http://schemas.microsoft.com/office/powerpoint/2010/main" val="25703863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is the mean of the unmeasured confounder in the exposed population and mu 0 is the mean of the unmeasured confounder in the unexposed population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143</a:t>
            </a:fld>
            <a:endParaRPr lang="en-US"/>
          </a:p>
        </p:txBody>
      </p:sp>
    </p:spTree>
    <p:extLst>
      <p:ext uri="{BB962C8B-B14F-4D97-AF65-F5344CB8AC3E}">
        <p14:creationId xmlns:p14="http://schemas.microsoft.com/office/powerpoint/2010/main" val="2963519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we can replace this difference with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144</a:t>
            </a:fld>
            <a:endParaRPr lang="en-US"/>
          </a:p>
        </p:txBody>
      </p:sp>
    </p:spTree>
    <p:extLst>
      <p:ext uri="{BB962C8B-B14F-4D97-AF65-F5344CB8AC3E}">
        <p14:creationId xmlns:p14="http://schemas.microsoft.com/office/powerpoint/2010/main" val="3250406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again set the adjusted limiting bound to 1 and solve for any of the quantities, for example here we’ve solved for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145</a:t>
            </a:fld>
            <a:endParaRPr lang="en-US"/>
          </a:p>
        </p:txBody>
      </p:sp>
    </p:spTree>
    <p:extLst>
      <p:ext uri="{BB962C8B-B14F-4D97-AF65-F5344CB8AC3E}">
        <p14:creationId xmlns:p14="http://schemas.microsoft.com/office/powerpoint/2010/main" val="3460324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can even solve for n, how many  independent unmeasured confounders of a certain size and mean difference would be needed to tip your analysis</a:t>
            </a:r>
          </a:p>
        </p:txBody>
      </p:sp>
      <p:sp>
        <p:nvSpPr>
          <p:cNvPr id="4" name="Slide Number Placeholder 3"/>
          <p:cNvSpPr>
            <a:spLocks noGrp="1"/>
          </p:cNvSpPr>
          <p:nvPr>
            <p:ph type="sldNum" sz="quarter" idx="10"/>
          </p:nvPr>
        </p:nvSpPr>
        <p:spPr/>
        <p:txBody>
          <a:bodyPr/>
          <a:lstStyle/>
          <a:p>
            <a:fld id="{DAD3987A-74E1-BA49-8B8E-2391856A87A9}" type="slidenum">
              <a:rPr lang="en-US" smtClean="0"/>
              <a:t>146</a:t>
            </a:fld>
            <a:endParaRPr lang="en-US"/>
          </a:p>
        </p:txBody>
      </p:sp>
    </p:spTree>
    <p:extLst>
      <p:ext uri="{BB962C8B-B14F-4D97-AF65-F5344CB8AC3E}">
        <p14:creationId xmlns:p14="http://schemas.microsoft.com/office/powerpoint/2010/main" val="269436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Ding and </a:t>
            </a:r>
            <a:r>
              <a:rPr lang="en-US" dirty="0" err="1"/>
              <a:t>Vanderweele</a:t>
            </a:r>
            <a:r>
              <a:rPr lang="en-US" dirty="0"/>
              <a:t> build on this same methodology to create what they call an “assumption free” analysis, so you don’t have to assume whether the unmeasured confounder is continuous or binary</a:t>
            </a:r>
          </a:p>
        </p:txBody>
      </p:sp>
      <p:sp>
        <p:nvSpPr>
          <p:cNvPr id="4" name="Slide Number Placeholder 3"/>
          <p:cNvSpPr>
            <a:spLocks noGrp="1"/>
          </p:cNvSpPr>
          <p:nvPr>
            <p:ph type="sldNum" sz="quarter" idx="10"/>
          </p:nvPr>
        </p:nvSpPr>
        <p:spPr/>
        <p:txBody>
          <a:bodyPr/>
          <a:lstStyle/>
          <a:p>
            <a:fld id="{DAD3987A-74E1-BA49-8B8E-2391856A87A9}" type="slidenum">
              <a:rPr lang="en-US" smtClean="0"/>
              <a:t>147</a:t>
            </a:fld>
            <a:endParaRPr lang="en-US"/>
          </a:p>
        </p:txBody>
      </p:sp>
    </p:spTree>
    <p:extLst>
      <p:ext uri="{BB962C8B-B14F-4D97-AF65-F5344CB8AC3E}">
        <p14:creationId xmlns:p14="http://schemas.microsoft.com/office/powerpoint/2010/main" val="253194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RR_EU is the relationship between the unmeasured confounder and the exposure, the way they are able to summarize this in a single number for the binary case, rather than with p1 and p0 is they set p1 to 1</a:t>
            </a:r>
          </a:p>
        </p:txBody>
      </p:sp>
      <p:sp>
        <p:nvSpPr>
          <p:cNvPr id="4" name="Slide Number Placeholder 3"/>
          <p:cNvSpPr>
            <a:spLocks noGrp="1"/>
          </p:cNvSpPr>
          <p:nvPr>
            <p:ph type="sldNum" sz="quarter" idx="10"/>
          </p:nvPr>
        </p:nvSpPr>
        <p:spPr/>
        <p:txBody>
          <a:bodyPr/>
          <a:lstStyle/>
          <a:p>
            <a:fld id="{DAD3987A-74E1-BA49-8B8E-2391856A87A9}" type="slidenum">
              <a:rPr lang="en-US" smtClean="0"/>
              <a:t>148</a:t>
            </a:fld>
            <a:endParaRPr lang="en-US"/>
          </a:p>
        </p:txBody>
      </p:sp>
    </p:spTree>
    <p:extLst>
      <p:ext uri="{BB962C8B-B14F-4D97-AF65-F5344CB8AC3E}">
        <p14:creationId xmlns:p14="http://schemas.microsoft.com/office/powerpoint/2010/main" val="14446221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149</a:t>
            </a:fld>
            <a:endParaRPr lang="en-US"/>
          </a:p>
        </p:txBody>
      </p:sp>
    </p:spTree>
    <p:extLst>
      <p:ext uri="{BB962C8B-B14F-4D97-AF65-F5344CB8AC3E}">
        <p14:creationId xmlns:p14="http://schemas.microsoft.com/office/powerpoint/2010/main" val="4253191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 also rearrange their equation to be what they call an  E-value,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This offers a great solution if you don’t have any idea for what kind of unmeasured confounder may be out there, but it has the disadvantage of being a bit hard to interpret in the context of your measured covariates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150</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reason, 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151</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 Table 1 with </a:t>
            </a:r>
            <a:r>
              <a:rPr lang="en-US" dirty="0" err="1"/>
              <a:t>prevalences</a:t>
            </a:r>
            <a:r>
              <a:rPr lang="en-US" dirty="0"/>
              <a:t>/means for the exposed and unexposed, standardized mean differences, potentially as a Love plot, side-by-side boxplots and ECDFs, and observed bias plots</a:t>
            </a:r>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4226702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2215241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155</a:t>
            </a:fld>
            <a:endParaRPr lang="en-US"/>
          </a:p>
        </p:txBody>
      </p:sp>
    </p:spTree>
    <p:extLst>
      <p:ext uri="{BB962C8B-B14F-4D97-AF65-F5344CB8AC3E}">
        <p14:creationId xmlns:p14="http://schemas.microsoft.com/office/powerpoint/2010/main" val="13478467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balance is quite lovely, in fact ATO weights have the excellent property that they will be exactly balanced on the mean for any covariate included in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156</a:t>
            </a:fld>
            <a:endParaRPr lang="en-US"/>
          </a:p>
        </p:txBody>
      </p:sp>
    </p:spTree>
    <p:extLst>
      <p:ext uri="{BB962C8B-B14F-4D97-AF65-F5344CB8AC3E}">
        <p14:creationId xmlns:p14="http://schemas.microsoft.com/office/powerpoint/2010/main" val="2682213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examine side-by-side boxplots and empirical CDF for continuous covariates, here is an example for the covariate that initially had the largest standardized mean difference, APACHE score. The distribution looks quite nice post weighting.</a:t>
            </a:r>
          </a:p>
        </p:txBody>
      </p:sp>
      <p:sp>
        <p:nvSpPr>
          <p:cNvPr id="4" name="Slide Number Placeholder 3"/>
          <p:cNvSpPr>
            <a:spLocks noGrp="1"/>
          </p:cNvSpPr>
          <p:nvPr>
            <p:ph type="sldNum" sz="quarter" idx="10"/>
          </p:nvPr>
        </p:nvSpPr>
        <p:spPr/>
        <p:txBody>
          <a:bodyPr/>
          <a:lstStyle/>
          <a:p>
            <a:fld id="{DAD3987A-74E1-BA49-8B8E-2391856A87A9}" type="slidenum">
              <a:rPr lang="en-US" smtClean="0"/>
              <a:t>157</a:t>
            </a:fld>
            <a:endParaRPr lang="en-US"/>
          </a:p>
        </p:txBody>
      </p:sp>
    </p:spTree>
    <p:extLst>
      <p:ext uri="{BB962C8B-B14F-4D97-AF65-F5344CB8AC3E}">
        <p14:creationId xmlns:p14="http://schemas.microsoft.com/office/powerpoint/2010/main" val="6032154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158</a:t>
            </a:fld>
            <a:endParaRPr lang="en-US"/>
          </a:p>
        </p:txBody>
      </p:sp>
    </p:spTree>
    <p:extLst>
      <p:ext uri="{BB962C8B-B14F-4D97-AF65-F5344CB8AC3E}">
        <p14:creationId xmlns:p14="http://schemas.microsoft.com/office/powerpoint/2010/main" val="403922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159</a:t>
            </a:fld>
            <a:endParaRPr lang="en-US"/>
          </a:p>
        </p:txBody>
      </p:sp>
    </p:spTree>
    <p:extLst>
      <p:ext uri="{BB962C8B-B14F-4D97-AF65-F5344CB8AC3E}">
        <p14:creationId xmlns:p14="http://schemas.microsoft.com/office/powerpoint/2010/main" val="18867155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first scenario, we are concerned that there may be an unmeasured confounder with imbalance similar to that of “APACHE Score”, as evidence by the magnitude of the standardized mean difference in the Love plot _click_. The scaled mean APACHE score among the exposed is 3 and the scaled APACHE score among the unexposed is 2.71. We can calculate the size of an unmeasured confounder needed to tip this analysis given a mean difference of 0.29. _click_ This lets a researcher state </a:t>
            </a:r>
          </a:p>
          <a:p>
            <a:r>
              <a:rPr lang="en-US" sz="1200" b="0" i="0" kern="1200" dirty="0">
                <a:solidFill>
                  <a:schemeClr val="tx1"/>
                </a:solidFill>
                <a:effectLst/>
                <a:latin typeface="+mn-lt"/>
                <a:ea typeface="+mn-ea"/>
                <a:cs typeface="+mn-cs"/>
              </a:rPr>
              <a:t>Examining one of our most imbalanced covariates, APACHE score, we observe a scaled mean difference of 0.29. A hypothetical unobserved continuous confounder that has a mean difference of 0.29 between exposure groups would need to have an association with 30 day survival (HR) of 1.43 to tip this analysis at the 5% level, rendering it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162</a:t>
            </a:fld>
            <a:endParaRPr lang="en-US"/>
          </a:p>
        </p:txBody>
      </p:sp>
    </p:spTree>
    <p:extLst>
      <p:ext uri="{BB962C8B-B14F-4D97-AF65-F5344CB8AC3E}">
        <p14:creationId xmlns:p14="http://schemas.microsoft.com/office/powerpoint/2010/main" val="31322229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scenario, we have a covariate that is highly associated with the outcome and are interested in calculating how imbalanced an unmeasured confounder of the same magnitude would need to be in order to tip the analysis. Here we’ll choose DNR status as our observed covariate of interest, since it has a large association with the outcome. DNR status has an adjusted association with 30 day survival (HR) of 2.59 Since this is a binary confounder, the prevalence in the unexposed population is necessary in order to calculate the prevalence in the exposed population needed to tip this analysis. The prevalence of DNR status in the unexposed population is 0.14. _click_ This let’s us state “Examining one of our covariates most highly associated with 30 day survival, we observe an adjusted association of 2.59. A hypothetical unobserved binary confounder that is prevalent in 14% of the unexposed population with an association of 2.59 with 30 day survival would need to be prevalent in 22.46% of the exposed population to tip this analysis at the 5% level, rendering it inconclusive.”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TODO </a:t>
            </a:r>
            <a:r>
              <a:rPr lang="en-US" sz="1200" b="0" i="0" kern="1200" dirty="0" err="1">
                <a:solidFill>
                  <a:schemeClr val="tx1"/>
                </a:solidFill>
                <a:effectLst/>
                <a:latin typeface="+mn-lt"/>
                <a:ea typeface="+mn-ea"/>
                <a:cs typeface="+mn-cs"/>
              </a:rPr>
              <a:t>tip_with_binary</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163</a:t>
            </a:fld>
            <a:endParaRPr lang="en-US"/>
          </a:p>
        </p:txBody>
      </p:sp>
    </p:spTree>
    <p:extLst>
      <p:ext uri="{BB962C8B-B14F-4D97-AF65-F5344CB8AC3E}">
        <p14:creationId xmlns:p14="http://schemas.microsoft.com/office/powerpoint/2010/main" val="1950260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rather than being concerned with a single unmeasured confounder of the magnitude of one that was observed, we are interested in the effect of </a:t>
            </a:r>
            <a:r>
              <a:rPr lang="en-US" sz="1200" b="0" i="1" kern="1200" dirty="0">
                <a:solidFill>
                  <a:schemeClr val="tx1"/>
                </a:solidFill>
                <a:effectLst/>
                <a:latin typeface="+mn-lt"/>
                <a:ea typeface="+mn-ea"/>
                <a:cs typeface="+mn-cs"/>
              </a:rPr>
              <a:t>multiple</a:t>
            </a:r>
            <a:r>
              <a:rPr lang="en-US" sz="1200" b="0" i="0" kern="1200" dirty="0">
                <a:solidFill>
                  <a:schemeClr val="tx1"/>
                </a:solidFill>
                <a:effectLst/>
                <a:latin typeface="+mn-lt"/>
                <a:ea typeface="+mn-ea"/>
                <a:cs typeface="+mn-cs"/>
              </a:rPr>
              <a:t> independent unmeasured confounders. Using the RHC example, many of the physiological measurements, (bilirubin, hematocrit, white blood cell count, mean blood pressure, PaO2/FiO2 ratio, albumin, respiratory rate, PaCO2, heart rate), resulted in very small associations with the outcome, all less than 1.05 (or the inverse, 0.95). How many unmeasured confounders of this magnitude would it take to tip our analysis to render it inconclusive? In order to calculate this quantity for a continuous unmeasured confounder, we will need to specify the mean difference between the exposed and unexposed groups. Examining the Love plot we can again choose the observed confounder that is the most imbalanced to ground this analysis, for example for _click_ mean blood pressure. The scaled mean difference in mean blood pressure between exposure groups is -0.19. _click_ This let’s us state It would take at least 11 more independent unmeasured confounders with a scaled mean difference between exposure groups of 0.19 to and an association with 30 day survival (HR) of 1.05 tip the observed analysis at the 5% level, rendering it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164</a:t>
            </a:fld>
            <a:endParaRPr lang="en-US"/>
          </a:p>
        </p:txBody>
      </p:sp>
    </p:spTree>
    <p:extLst>
      <p:ext uri="{BB962C8B-B14F-4D97-AF65-F5344CB8AC3E}">
        <p14:creationId xmlns:p14="http://schemas.microsoft.com/office/powerpoint/2010/main" val="16043940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165</a:t>
            </a:fld>
            <a:endParaRPr lang="en-US"/>
          </a:p>
        </p:txBody>
      </p:sp>
    </p:spTree>
    <p:extLst>
      <p:ext uri="{BB962C8B-B14F-4D97-AF65-F5344CB8AC3E}">
        <p14:creationId xmlns:p14="http://schemas.microsoft.com/office/powerpoint/2010/main" val="91128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15D8EDD-5BEE-114E-A321-74CA88DC2B6B}"/>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4" name="TextBox 3">
                <a:extLst>
                  <a:ext uri="{FF2B5EF4-FFF2-40B4-BE49-F238E27FC236}">
                    <a16:creationId xmlns:a16="http://schemas.microsoft.com/office/drawing/2014/main" id="{815D8EDD-5BEE-114E-A321-74CA88DC2B6B}"/>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725990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lumMod val="75000"/>
                              <a:lumOff val="25000"/>
                            </a:schemeClr>
                          </a:solidFill>
                          <a:latin typeface="Cambria Math" panose="02040503050406030204" pitchFamily="18" charset="0"/>
                        </a:rPr>
                        <m:t>𝑣𝑎𝑟</m:t>
                      </m:r>
                      <m:d>
                        <m:dPr>
                          <m:ctrlPr>
                            <a:rPr lang="en-US" sz="3600" b="1" i="1" smtClean="0">
                              <a:solidFill>
                                <a:schemeClr val="tx1">
                                  <a:lumMod val="75000"/>
                                  <a:lumOff val="25000"/>
                                </a:schemeClr>
                              </a:solidFill>
                              <a:latin typeface="Cambria Math" panose="02040503050406030204" pitchFamily="18" charset="0"/>
                            </a:rPr>
                          </m:ctrlPr>
                        </m:dPr>
                        <m:e>
                          <m:sSub>
                            <m:sSubPr>
                              <m:ctrlPr>
                                <a:rPr lang="en-US" sz="3600" b="1"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𝚫</m:t>
                                  </m:r>
                                </m:e>
                              </m:acc>
                            </m:e>
                            <m:sub>
                              <m:r>
                                <a:rPr lang="en-US" sz="3600" b="0" i="1" smtClean="0">
                                  <a:solidFill>
                                    <a:schemeClr val="tx1">
                                      <a:lumMod val="75000"/>
                                      <a:lumOff val="25000"/>
                                    </a:schemeClr>
                                  </a:solidFill>
                                  <a:latin typeface="Cambria Math" panose="02040503050406030204" pitchFamily="18" charset="0"/>
                                </a:rPr>
                                <m:t>𝐷𝑅</m:t>
                              </m:r>
                              <m:r>
                                <a:rPr lang="en-US" sz="3600" b="0" i="1" smtClean="0">
                                  <a:solidFill>
                                    <a:schemeClr val="tx1">
                                      <a:lumMod val="75000"/>
                                      <a:lumOff val="25000"/>
                                    </a:schemeClr>
                                  </a:solidFill>
                                  <a:latin typeface="Cambria Math" panose="02040503050406030204" pitchFamily="18" charset="0"/>
                                </a:rPr>
                                <m:t>, </m:t>
                              </m:r>
                              <m:r>
                                <a:rPr lang="en-US" sz="3600" b="0" i="1" smtClean="0">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3</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75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42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1103269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413496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35761010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202245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2556556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2"/>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181491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006696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7774157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1970284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xmlns="">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3"/>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solidFill>
                  <a:schemeClr val="accent1"/>
                </a:solidFill>
              </a:rPr>
              <a:t>Simplified</a:t>
            </a:r>
            <a:endParaRPr lang="en-US" sz="4400" dirty="0"/>
          </a:p>
          <a:p>
            <a:r>
              <a:rPr lang="en-US" sz="4400" dirty="0"/>
              <a:t>Transparent</a:t>
            </a:r>
          </a:p>
          <a:p>
            <a:r>
              <a:rPr lang="en-US" sz="4400" dirty="0"/>
              <a:t>Contextualized</a:t>
            </a:r>
          </a:p>
        </p:txBody>
      </p:sp>
    </p:spTree>
    <p:extLst>
      <p:ext uri="{BB962C8B-B14F-4D97-AF65-F5344CB8AC3E}">
        <p14:creationId xmlns:p14="http://schemas.microsoft.com/office/powerpoint/2010/main" val="40557865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p>
          <a:p>
            <a:r>
              <a:rPr lang="en-US" sz="4400" dirty="0">
                <a:solidFill>
                  <a:schemeClr val="accent1"/>
                </a:solidFill>
              </a:rPr>
              <a:t>Transparent</a:t>
            </a:r>
          </a:p>
          <a:p>
            <a:r>
              <a:rPr lang="en-US" sz="4400" dirty="0"/>
              <a:t>Contextualized</a:t>
            </a:r>
          </a:p>
          <a:p>
            <a:pPr marL="0" indent="0">
              <a:buNone/>
            </a:pPr>
            <a:endParaRPr lang="en-US" sz="4400" dirty="0">
              <a:solidFill>
                <a:schemeClr val="accent1"/>
              </a:solidFill>
            </a:endParaRPr>
          </a:p>
        </p:txBody>
      </p:sp>
    </p:spTree>
    <p:extLst>
      <p:ext uri="{BB962C8B-B14F-4D97-AF65-F5344CB8AC3E}">
        <p14:creationId xmlns:p14="http://schemas.microsoft.com/office/powerpoint/2010/main" val="1408728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endParaRPr lang="en-US" sz="4400" dirty="0">
              <a:solidFill>
                <a:schemeClr val="accent1"/>
              </a:solidFill>
            </a:endParaRPr>
          </a:p>
          <a:p>
            <a:r>
              <a:rPr lang="en-US" sz="4400" dirty="0"/>
              <a:t>Transparent</a:t>
            </a:r>
          </a:p>
          <a:p>
            <a:r>
              <a:rPr lang="en-US" sz="4400" dirty="0">
                <a:solidFill>
                  <a:schemeClr val="accent1"/>
                </a:solidFill>
              </a:rPr>
              <a:t>Contextualized</a:t>
            </a:r>
            <a:endParaRPr lang="en-US" sz="4400" dirty="0"/>
          </a:p>
        </p:txBody>
      </p:sp>
    </p:spTree>
    <p:extLst>
      <p:ext uri="{BB962C8B-B14F-4D97-AF65-F5344CB8AC3E}">
        <p14:creationId xmlns:p14="http://schemas.microsoft.com/office/powerpoint/2010/main" val="13096642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4BDF-1A14-2E42-B4A4-61D254A5294F}"/>
              </a:ext>
            </a:extLst>
          </p:cNvPr>
          <p:cNvSpPr>
            <a:spLocks noGrp="1"/>
          </p:cNvSpPr>
          <p:nvPr>
            <p:ph type="title"/>
          </p:nvPr>
        </p:nvSpPr>
        <p:spPr/>
        <p:txBody>
          <a:bodyPr/>
          <a:lstStyle/>
          <a:p>
            <a:r>
              <a:rPr lang="en-US" dirty="0"/>
              <a:t>Simplified</a:t>
            </a:r>
          </a:p>
        </p:txBody>
      </p:sp>
    </p:spTree>
    <p:extLst>
      <p:ext uri="{BB962C8B-B14F-4D97-AF65-F5344CB8AC3E}">
        <p14:creationId xmlns:p14="http://schemas.microsoft.com/office/powerpoint/2010/main" val="5237399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61B5B90-2CE0-254F-913D-C241F73EA56B}"/>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Lin et al (1998)</a:t>
            </a:r>
          </a:p>
        </p:txBody>
      </p:sp>
    </p:spTree>
    <p:extLst>
      <p:ext uri="{BB962C8B-B14F-4D97-AF65-F5344CB8AC3E}">
        <p14:creationId xmlns:p14="http://schemas.microsoft.com/office/powerpoint/2010/main" val="2581161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18440147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37103674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smtClean="0">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r>
                            <a:rPr lang="en-US" sz="5400" i="1" smtClean="0">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27737486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445167"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445167" cy="1730282"/>
              </a:xfrm>
              <a:prstGeom prst="rect">
                <a:avLst/>
              </a:prstGeom>
              <a:blipFill>
                <a:blip r:embed="rId3"/>
                <a:stretch>
                  <a:fillRect t="-2920" r="-851" b="-17518"/>
                </a:stretch>
              </a:blipFill>
            </p:spPr>
            <p:txBody>
              <a:bodyPr/>
              <a:lstStyle/>
              <a:p>
                <a:r>
                  <a:rPr lang="en-US">
                    <a:noFill/>
                  </a:rPr>
                  <a:t> </a:t>
                </a:r>
              </a:p>
            </p:txBody>
          </p:sp>
        </mc:Fallback>
      </mc:AlternateContent>
    </p:spTree>
    <p:extLst>
      <p:ext uri="{BB962C8B-B14F-4D97-AF65-F5344CB8AC3E}">
        <p14:creationId xmlns:p14="http://schemas.microsoft.com/office/powerpoint/2010/main" val="19335264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90993" y="2750163"/>
                <a:ext cx="8886214"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90993" y="2750163"/>
                <a:ext cx="8886214" cy="1730282"/>
              </a:xfrm>
              <a:prstGeom prst="rect">
                <a:avLst/>
              </a:prstGeom>
              <a:blipFill>
                <a:blip r:embed="rId3"/>
                <a:stretch>
                  <a:fillRect l="-1141" t="-2920" r="-2140" b="-16788"/>
                </a:stretch>
              </a:blipFill>
            </p:spPr>
            <p:txBody>
              <a:bodyPr/>
              <a:lstStyle/>
              <a:p>
                <a:r>
                  <a:rPr lang="en-US">
                    <a:noFill/>
                  </a:rPr>
                  <a:t> </a:t>
                </a:r>
              </a:p>
            </p:txBody>
          </p:sp>
        </mc:Fallback>
      </mc:AlternateContent>
    </p:spTree>
    <p:extLst>
      <p:ext uri="{BB962C8B-B14F-4D97-AF65-F5344CB8AC3E}">
        <p14:creationId xmlns:p14="http://schemas.microsoft.com/office/powerpoint/2010/main" val="19124177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275111" y="2879149"/>
                <a:ext cx="11641777" cy="14290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𝑅</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𝑅</m:t>
                          </m:r>
                        </m:e>
                        <m:sub>
                          <m:r>
                            <a:rPr lang="en-US" sz="4400" b="0" i="1" smtClean="0">
                              <a:solidFill>
                                <a:schemeClr val="bg1"/>
                              </a:solidFill>
                              <a:latin typeface="Cambria Math" panose="02040503050406030204" pitchFamily="18" charset="0"/>
                            </a:rPr>
                            <m:t>𝑈𝐷</m:t>
                          </m:r>
                        </m:sub>
                      </m:sSub>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e>
                      </m:d>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1</m:t>
                                  </m:r>
                                </m:sub>
                              </m:sSub>
                            </m:e>
                          </m:d>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𝐿</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𝐵</m:t>
                              </m:r>
                            </m:e>
                            <m:sub>
                              <m:r>
                                <a:rPr lang="en-US" sz="4400" i="1">
                                  <a:solidFill>
                                    <a:schemeClr val="bg1"/>
                                  </a:solidFill>
                                  <a:latin typeface="Cambria Math" panose="02040503050406030204" pitchFamily="18" charset="0"/>
                                </a:rPr>
                                <m:t>𝑜𝑏𝑠</m:t>
                              </m:r>
                            </m:sub>
                          </m:sSub>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0</m:t>
                              </m:r>
                            </m:sub>
                          </m:sSub>
                          <m:r>
                            <a:rPr lang="en-US" sz="4400" i="1">
                              <a:solidFill>
                                <a:schemeClr val="bg1"/>
                              </a:solidFill>
                              <a:latin typeface="Cambria Math" panose="02040503050406030204" pitchFamily="18" charset="0"/>
                            </a:rPr>
                            <m:t>−1)</m:t>
                          </m:r>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den>
                      </m:f>
                    </m:oMath>
                  </m:oMathPara>
                </a14:m>
                <a:endParaRPr lang="en-US" sz="4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275111" y="2879149"/>
                <a:ext cx="11641777" cy="1429046"/>
              </a:xfrm>
              <a:prstGeom prst="rect">
                <a:avLst/>
              </a:prstGeom>
              <a:blipFill>
                <a:blip r:embed="rId3"/>
                <a:stretch>
                  <a:fillRect l="-545" t="-885" r="-1200" b="-12389"/>
                </a:stretch>
              </a:blipFill>
            </p:spPr>
            <p:txBody>
              <a:bodyPr/>
              <a:lstStyle/>
              <a:p>
                <a:r>
                  <a:rPr lang="en-US">
                    <a:noFill/>
                  </a:rPr>
                  <a:t> </a:t>
                </a:r>
              </a:p>
            </p:txBody>
          </p:sp>
        </mc:Fallback>
      </mc:AlternateContent>
    </p:spTree>
    <p:extLst>
      <p:ext uri="{BB962C8B-B14F-4D97-AF65-F5344CB8AC3E}">
        <p14:creationId xmlns:p14="http://schemas.microsoft.com/office/powerpoint/2010/main" val="8260640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num>
                        <m:den>
                          <m:r>
                            <a:rPr lang="en-US" sz="5400" b="0" i="1" smtClean="0">
                              <a:solidFill>
                                <a:schemeClr val="bg1"/>
                              </a:solidFill>
                              <a:latin typeface="Cambria Math" panose="02040503050406030204" pitchFamily="18" charset="0"/>
                            </a:rPr>
                            <m:t>𝑅</m:t>
                          </m:r>
                          <m:sSubSup>
                            <m:sSubSupPr>
                              <m:ctrlPr>
                                <a:rPr lang="en-US" sz="5400" b="0" i="1" smtClean="0">
                                  <a:solidFill>
                                    <a:schemeClr val="bg1"/>
                                  </a:solidFill>
                                  <a:latin typeface="Cambria Math" panose="02040503050406030204" pitchFamily="18" charset="0"/>
                                </a:rPr>
                              </m:ctrlPr>
                            </m:sSubSup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CB75579-0C99-364C-B38A-DA09562B2F4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Lin et al (1998)</a:t>
            </a:r>
          </a:p>
        </p:txBody>
      </p:sp>
    </p:spTree>
    <p:extLst>
      <p:ext uri="{BB962C8B-B14F-4D97-AF65-F5344CB8AC3E}">
        <p14:creationId xmlns:p14="http://schemas.microsoft.com/office/powerpoint/2010/main" val="28044657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Tree>
    <p:extLst>
      <p:ext uri="{BB962C8B-B14F-4D97-AF65-F5344CB8AC3E}">
        <p14:creationId xmlns:p14="http://schemas.microsoft.com/office/powerpoint/2010/main" val="22733880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4480009" cy="18098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r>
                                <a:rPr lang="en-US" sz="5400" b="0" i="1" smtClean="0">
                                  <a:solidFill>
                                    <a:schemeClr val="bg1"/>
                                  </a:solidFill>
                                  <a:latin typeface="Cambria Math" panose="02040503050406030204" pitchFamily="18" charset="0"/>
                                </a:rPr>
                                <m:t>𝛿</m:t>
                              </m:r>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4480009" cy="1809854"/>
              </a:xfrm>
              <a:prstGeom prst="rect">
                <a:avLst/>
              </a:prstGeom>
              <a:blipFill>
                <a:blip r:embed="rId3"/>
                <a:stretch>
                  <a:fillRect l="-2542" r="-565" b="-7639"/>
                </a:stretch>
              </a:blipFill>
            </p:spPr>
            <p:txBody>
              <a:bodyPr/>
              <a:lstStyle/>
              <a:p>
                <a:r>
                  <a:rPr lang="en-US">
                    <a:noFill/>
                  </a:rPr>
                  <a:t> </a:t>
                </a:r>
              </a:p>
            </p:txBody>
          </p:sp>
        </mc:Fallback>
      </mc:AlternateContent>
    </p:spTree>
    <p:extLst>
      <p:ext uri="{BB962C8B-B14F-4D97-AF65-F5344CB8AC3E}">
        <p14:creationId xmlns:p14="http://schemas.microsoft.com/office/powerpoint/2010/main" val="7577519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15767" y="2718080"/>
                <a:ext cx="8960465" cy="1760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𝛿</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15767" y="2718080"/>
                <a:ext cx="8960465" cy="1760225"/>
              </a:xfrm>
              <a:prstGeom prst="rect">
                <a:avLst/>
              </a:prstGeom>
              <a:blipFill>
                <a:blip r:embed="rId3"/>
                <a:stretch>
                  <a:fillRect l="-424" t="-1429" b="-16429"/>
                </a:stretch>
              </a:blipFill>
            </p:spPr>
            <p:txBody>
              <a:bodyPr/>
              <a:lstStyle/>
              <a:p>
                <a:r>
                  <a:rPr lang="en-US">
                    <a:noFill/>
                  </a:rPr>
                  <a:t> </a:t>
                </a:r>
              </a:p>
            </p:txBody>
          </p:sp>
        </mc:Fallback>
      </mc:AlternateContent>
    </p:spTree>
    <p:extLst>
      <p:ext uri="{BB962C8B-B14F-4D97-AF65-F5344CB8AC3E}">
        <p14:creationId xmlns:p14="http://schemas.microsoft.com/office/powerpoint/2010/main" val="22292606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119317" y="2814332"/>
                <a:ext cx="9953366" cy="1758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𝑛</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𝛿</m:t>
                          </m:r>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r>
                            <a:rPr lang="en-US" sz="5400" b="0" i="1" smtClean="0">
                              <a:solidFill>
                                <a:schemeClr val="bg1"/>
                              </a:solidFill>
                              <a:latin typeface="Cambria Math" panose="02040503050406030204" pitchFamily="18" charset="0"/>
                            </a:rPr>
                            <m:t>𝛿</m:t>
                          </m:r>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119317" y="2814332"/>
                <a:ext cx="9953366" cy="1758495"/>
              </a:xfrm>
              <a:prstGeom prst="rect">
                <a:avLst/>
              </a:prstGeom>
              <a:blipFill>
                <a:blip r:embed="rId3"/>
                <a:stretch>
                  <a:fillRect l="-382" t="-2158" b="-17266"/>
                </a:stretch>
              </a:blipFill>
            </p:spPr>
            <p:txBody>
              <a:bodyPr/>
              <a:lstStyle/>
              <a:p>
                <a:r>
                  <a:rPr lang="en-US">
                    <a:noFill/>
                  </a:rPr>
                  <a:t> </a:t>
                </a:r>
              </a:p>
            </p:txBody>
          </p:sp>
        </mc:Fallback>
      </mc:AlternateContent>
    </p:spTree>
    <p:extLst>
      <p:ext uri="{BB962C8B-B14F-4D97-AF65-F5344CB8AC3E}">
        <p14:creationId xmlns:p14="http://schemas.microsoft.com/office/powerpoint/2010/main" val="19685130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bg1"/>
                              </a:solidFill>
                              <a:latin typeface="Cambria Math" panose="02040503050406030204" pitchFamily="18" charset="0"/>
                            </a:rPr>
                            <m:t>+</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2B8DFEA-5D05-DF4B-B9E3-00190C541D67}"/>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(2016)</a:t>
            </a:r>
          </a:p>
        </p:txBody>
      </p:sp>
    </p:spTree>
    <p:extLst>
      <p:ext uri="{BB962C8B-B14F-4D97-AF65-F5344CB8AC3E}">
        <p14:creationId xmlns:p14="http://schemas.microsoft.com/office/powerpoint/2010/main" val="27646010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158843"/>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1</m:t>
                              </m:r>
                            </m:sub>
                          </m:sSub>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158843"/>
              </a:xfrm>
              <a:prstGeom prst="rect">
                <a:avLst/>
              </a:prstGeom>
              <a:blipFill>
                <a:blip r:embed="rId4"/>
                <a:stretch>
                  <a:fillRect l="-2463" b="-11224"/>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840280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261051"/>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r>
                            <a:rPr lang="en-US" sz="4000" b="0" i="1" smtClean="0">
                              <a:solidFill>
                                <a:schemeClr val="accent1"/>
                              </a:solidFill>
                              <a:latin typeface="Cambria Math" panose="02040503050406030204" pitchFamily="18" charset="0"/>
                            </a:rPr>
                            <m:t>1</m:t>
                          </m:r>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261051"/>
              </a:xfrm>
              <a:prstGeom prst="rect">
                <a:avLst/>
              </a:prstGeom>
              <a:blipFill>
                <a:blip r:embed="rId4"/>
                <a:stretch>
                  <a:fillRect l="-2463" b="-10377"/>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06608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B8B3F7-9161-7446-A2DE-B694407229EC}"/>
                  </a:ext>
                </a:extLst>
              </p:cNvPr>
              <p:cNvSpPr txBox="1"/>
              <p:nvPr/>
            </p:nvSpPr>
            <p:spPr>
              <a:xfrm>
                <a:off x="3846454" y="4377925"/>
                <a:ext cx="457529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846454" y="4377925"/>
                <a:ext cx="4575291" cy="1154162"/>
              </a:xfrm>
              <a:prstGeom prst="rect">
                <a:avLst/>
              </a:prstGeom>
              <a:blipFill>
                <a:blip r:embed="rId4"/>
                <a:stretch>
                  <a:fillRect l="-2216" r="-6925"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12426766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3D59-A448-B245-AEA4-080BBED276BE}"/>
              </a:ext>
            </a:extLst>
          </p:cNvPr>
          <p:cNvSpPr>
            <a:spLocks noGrp="1"/>
          </p:cNvSpPr>
          <p:nvPr>
            <p:ph type="title"/>
          </p:nvPr>
        </p:nvSpPr>
        <p:spPr/>
        <p:txBody>
          <a:bodyPr/>
          <a:lstStyle/>
          <a:p>
            <a:r>
              <a:rPr lang="en-US" dirty="0"/>
              <a:t>Transparent</a:t>
            </a:r>
          </a:p>
        </p:txBody>
      </p:sp>
    </p:spTree>
    <p:extLst>
      <p:ext uri="{BB962C8B-B14F-4D97-AF65-F5344CB8AC3E}">
        <p14:creationId xmlns:p14="http://schemas.microsoft.com/office/powerpoint/2010/main" val="41992736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EC96-E80A-B142-A743-280CF4095EB2}"/>
              </a:ext>
            </a:extLst>
          </p:cNvPr>
          <p:cNvSpPr>
            <a:spLocks noGrp="1"/>
          </p:cNvSpPr>
          <p:nvPr>
            <p:ph type="title"/>
          </p:nvPr>
        </p:nvSpPr>
        <p:spPr/>
        <p:txBody>
          <a:bodyPr/>
          <a:lstStyle/>
          <a:p>
            <a:r>
              <a:rPr lang="en-US" dirty="0"/>
              <a:t>Demonstrate balance</a:t>
            </a:r>
          </a:p>
        </p:txBody>
      </p:sp>
      <p:sp>
        <p:nvSpPr>
          <p:cNvPr id="3" name="Content Placeholder 2">
            <a:extLst>
              <a:ext uri="{FF2B5EF4-FFF2-40B4-BE49-F238E27FC236}">
                <a16:creationId xmlns:a16="http://schemas.microsoft.com/office/drawing/2014/main" id="{91BBFC71-966F-8B4F-896A-BDF62108CE84}"/>
              </a:ext>
            </a:extLst>
          </p:cNvPr>
          <p:cNvSpPr>
            <a:spLocks noGrp="1"/>
          </p:cNvSpPr>
          <p:nvPr>
            <p:ph idx="1"/>
          </p:nvPr>
        </p:nvSpPr>
        <p:spPr/>
        <p:txBody>
          <a:bodyPr/>
          <a:lstStyle/>
          <a:p>
            <a:r>
              <a:rPr lang="en-US" dirty="0"/>
              <a:t>Table 1</a:t>
            </a:r>
          </a:p>
          <a:p>
            <a:r>
              <a:rPr lang="en-US" dirty="0"/>
              <a:t>Standardized mean differences / Love plots</a:t>
            </a:r>
          </a:p>
          <a:p>
            <a:r>
              <a:rPr lang="en-US" dirty="0"/>
              <a:t>Side-by-side boxplots / ECDFs</a:t>
            </a:r>
          </a:p>
          <a:p>
            <a:r>
              <a:rPr lang="en-US" dirty="0"/>
              <a:t>Observed bias plots</a:t>
            </a:r>
          </a:p>
        </p:txBody>
      </p:sp>
    </p:spTree>
    <p:extLst>
      <p:ext uri="{BB962C8B-B14F-4D97-AF65-F5344CB8AC3E}">
        <p14:creationId xmlns:p14="http://schemas.microsoft.com/office/powerpoint/2010/main" val="1772504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(2006)</a:t>
            </a:r>
          </a:p>
        </p:txBody>
      </p:sp>
    </p:spTree>
    <p:extLst>
      <p:ext uri="{BB962C8B-B14F-4D97-AF65-F5344CB8AC3E}">
        <p14:creationId xmlns:p14="http://schemas.microsoft.com/office/powerpoint/2010/main" val="40123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5541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575886-94E7-BE4D-9962-296A4AE629ED}"/>
              </a:ext>
            </a:extLst>
          </p:cNvPr>
          <p:cNvPicPr>
            <a:picLocks noChangeAspect="1"/>
          </p:cNvPicPr>
          <p:nvPr/>
        </p:nvPicPr>
        <p:blipFill>
          <a:blip r:embed="rId3"/>
          <a:stretch>
            <a:fillRect/>
          </a:stretch>
        </p:blipFill>
        <p:spPr>
          <a:xfrm>
            <a:off x="1866900" y="140368"/>
            <a:ext cx="8534400" cy="6096000"/>
          </a:xfrm>
          <a:prstGeom prst="rect">
            <a:avLst/>
          </a:prstGeom>
        </p:spPr>
      </p:pic>
    </p:spTree>
    <p:extLst>
      <p:ext uri="{BB962C8B-B14F-4D97-AF65-F5344CB8AC3E}">
        <p14:creationId xmlns:p14="http://schemas.microsoft.com/office/powerpoint/2010/main" val="1975952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FA177-392F-FE4C-953D-C0BF83A84A86}"/>
              </a:ext>
            </a:extLst>
          </p:cNvPr>
          <p:cNvPicPr>
            <a:picLocks noChangeAspect="1"/>
          </p:cNvPicPr>
          <p:nvPr/>
        </p:nvPicPr>
        <p:blipFill>
          <a:blip r:embed="rId3"/>
          <a:stretch>
            <a:fillRect/>
          </a:stretch>
        </p:blipFill>
        <p:spPr>
          <a:xfrm>
            <a:off x="1716506" y="172453"/>
            <a:ext cx="8534400" cy="6096000"/>
          </a:xfrm>
          <a:prstGeom prst="rect">
            <a:avLst/>
          </a:prstGeom>
        </p:spPr>
      </p:pic>
    </p:spTree>
    <p:extLst>
      <p:ext uri="{BB962C8B-B14F-4D97-AF65-F5344CB8AC3E}">
        <p14:creationId xmlns:p14="http://schemas.microsoft.com/office/powerpoint/2010/main" val="3214923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803F-EDBF-A543-82D3-58CBD2CD40D1}"/>
              </a:ext>
            </a:extLst>
          </p:cNvPr>
          <p:cNvSpPr>
            <a:spLocks noGrp="1"/>
          </p:cNvSpPr>
          <p:nvPr>
            <p:ph type="title"/>
          </p:nvPr>
        </p:nvSpPr>
        <p:spPr/>
        <p:txBody>
          <a:bodyPr/>
          <a:lstStyle/>
          <a:p>
            <a:r>
              <a:rPr lang="en-US" dirty="0"/>
              <a:t>Contextualize</a:t>
            </a:r>
          </a:p>
        </p:txBody>
      </p:sp>
    </p:spTree>
    <p:extLst>
      <p:ext uri="{BB962C8B-B14F-4D97-AF65-F5344CB8AC3E}">
        <p14:creationId xmlns:p14="http://schemas.microsoft.com/office/powerpoint/2010/main" val="34506179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2"/>
          <a:stretch>
            <a:fillRect/>
          </a:stretch>
        </p:blipFill>
        <p:spPr>
          <a:xfrm>
            <a:off x="6435043" y="2791325"/>
            <a:ext cx="4918756" cy="33856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r>
              <a:rPr lang="en-US" dirty="0" err="1">
                <a:latin typeface="Monaco" pitchFamily="2" charset="77"/>
              </a:rPr>
              <a:t>tipr</a:t>
            </a:r>
            <a:endParaRPr lang="en-US" dirty="0">
              <a:latin typeface="Monaco" pitchFamily="2" charset="77"/>
            </a:endParaRPr>
          </a:p>
          <a:p>
            <a:r>
              <a:rPr lang="en-US" dirty="0" err="1">
                <a:latin typeface="Monaco" pitchFamily="2" charset="77"/>
              </a:rPr>
              <a:t>tip_with_binary</a:t>
            </a:r>
            <a:r>
              <a:rPr lang="en-US" dirty="0">
                <a:latin typeface="Monaco" pitchFamily="2" charset="77"/>
              </a:rPr>
              <a:t>()</a:t>
            </a:r>
          </a:p>
          <a:p>
            <a:r>
              <a:rPr lang="en-US" dirty="0" err="1">
                <a:latin typeface="Monaco" pitchFamily="2" charset="77"/>
              </a:rPr>
              <a:t>tip_with_continuous</a:t>
            </a:r>
            <a:r>
              <a:rPr lang="en-US" dirty="0">
                <a:latin typeface="Monaco" pitchFamily="2" charset="77"/>
              </a:rPr>
              <a:t>()</a:t>
            </a: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1</a:t>
            </a:r>
          </a:p>
        </p:txBody>
      </p:sp>
      <p:pic>
        <p:nvPicPr>
          <p:cNvPr id="4" name="Picture 3">
            <a:extLst>
              <a:ext uri="{FF2B5EF4-FFF2-40B4-BE49-F238E27FC236}">
                <a16:creationId xmlns:a16="http://schemas.microsoft.com/office/drawing/2014/main" id="{BA604E13-22B9-0B44-9F87-B4B20DFE9F94}"/>
              </a:ext>
            </a:extLst>
          </p:cNvPr>
          <p:cNvPicPr>
            <a:picLocks noChangeAspect="1"/>
          </p:cNvPicPr>
          <p:nvPr/>
        </p:nvPicPr>
        <p:blipFill rotWithShape="1">
          <a:blip r:embed="rId3"/>
          <a:srcRect l="11678" r="15603" b="83655"/>
          <a:stretch/>
        </p:blipFill>
        <p:spPr>
          <a:xfrm>
            <a:off x="1868905" y="1690689"/>
            <a:ext cx="8454190" cy="1357312"/>
          </a:xfrm>
          <a:prstGeom prst="rect">
            <a:avLst/>
          </a:prstGeom>
        </p:spPr>
      </p:pic>
      <p:sp>
        <p:nvSpPr>
          <p:cNvPr id="5" name="Rounded Rectangle 4">
            <a:extLst>
              <a:ext uri="{FF2B5EF4-FFF2-40B4-BE49-F238E27FC236}">
                <a16:creationId xmlns:a16="http://schemas.microsoft.com/office/drawing/2014/main" id="{A56AB190-3B2F-6F42-A5D1-9C4C73A6BB19}"/>
              </a:ext>
            </a:extLst>
          </p:cNvPr>
          <p:cNvSpPr/>
          <p:nvPr/>
        </p:nvSpPr>
        <p:spPr>
          <a:xfrm>
            <a:off x="2326105" y="1828800"/>
            <a:ext cx="7780421" cy="43313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F5AC22-3B2A-8C44-BE3B-FC7DC78A091D}"/>
              </a:ext>
            </a:extLst>
          </p:cNvPr>
          <p:cNvSpPr/>
          <p:nvPr/>
        </p:nvSpPr>
        <p:spPr>
          <a:xfrm>
            <a:off x="1044742" y="3390900"/>
            <a:ext cx="10102516" cy="27494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accent1">
                    <a:lumMod val="50000"/>
                  </a:schemeClr>
                </a:solidFill>
                <a:latin typeface="Monaco" pitchFamily="2" charset="77"/>
              </a:rPr>
              <a:t>library</a:t>
            </a:r>
            <a:r>
              <a:rPr lang="en-US" sz="2800" dirty="0">
                <a:solidFill>
                  <a:schemeClr val="tx1"/>
                </a:solidFill>
                <a:latin typeface="Monaco" pitchFamily="2" charset="77"/>
              </a:rPr>
              <a:t>(</a:t>
            </a:r>
            <a:r>
              <a:rPr lang="en-US" sz="2800" dirty="0" err="1">
                <a:solidFill>
                  <a:schemeClr val="tx1"/>
                </a:solidFill>
                <a:latin typeface="Monaco" pitchFamily="2" charset="77"/>
              </a:rPr>
              <a:t>tipr</a:t>
            </a:r>
            <a:r>
              <a:rPr lang="en-US" sz="2800" dirty="0">
                <a:solidFill>
                  <a:schemeClr val="tx1"/>
                </a:solidFill>
                <a:latin typeface="Monaco" pitchFamily="2" charset="77"/>
              </a:rPr>
              <a:t>)</a:t>
            </a:r>
          </a:p>
          <a:p>
            <a:r>
              <a:rPr lang="en-US" sz="2800" b="1" dirty="0" err="1">
                <a:solidFill>
                  <a:schemeClr val="accent1">
                    <a:lumMod val="50000"/>
                  </a:schemeClr>
                </a:solidFill>
                <a:latin typeface="Monaco" pitchFamily="2" charset="77"/>
              </a:rPr>
              <a:t>tip_with_continuous</a:t>
            </a:r>
            <a:r>
              <a:rPr lang="en-US" sz="2800" dirty="0">
                <a:solidFill>
                  <a:schemeClr val="tx1"/>
                </a:solidFill>
                <a:latin typeface="Monaco" pitchFamily="2" charset="77"/>
              </a:rPr>
              <a:t>(</a:t>
            </a:r>
            <a:r>
              <a:rPr lang="en-US" sz="2800" dirty="0" err="1">
                <a:solidFill>
                  <a:schemeClr val="accent6">
                    <a:lumMod val="50000"/>
                  </a:schemeClr>
                </a:solidFill>
                <a:latin typeface="Monaco" pitchFamily="2" charset="77"/>
              </a:rPr>
              <a:t>mean_diff</a:t>
            </a:r>
            <a:r>
              <a:rPr lang="en-US" sz="2800" dirty="0">
                <a:solidFill>
                  <a:schemeClr val="accent6">
                    <a:lumMod val="50000"/>
                  </a:schemeClr>
                </a:solidFill>
                <a:latin typeface="Monaco" pitchFamily="2" charset="77"/>
              </a:rPr>
              <a:t> = </a:t>
            </a:r>
            <a:r>
              <a:rPr lang="en-US" sz="2800" dirty="0">
                <a:solidFill>
                  <a:schemeClr val="accent1">
                    <a:lumMod val="50000"/>
                  </a:schemeClr>
                </a:solidFill>
                <a:latin typeface="Monaco" pitchFamily="2" charset="77"/>
              </a:rPr>
              <a:t>0.29</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lb</a:t>
            </a:r>
            <a:r>
              <a:rPr lang="en-US" sz="2800" dirty="0">
                <a:solidFill>
                  <a:schemeClr val="accent6">
                    <a:lumMod val="50000"/>
                  </a:schemeClr>
                </a:solidFill>
                <a:latin typeface="Monaco" pitchFamily="2" charset="77"/>
              </a:rPr>
              <a:t> =</a:t>
            </a:r>
            <a:r>
              <a:rPr lang="en-US" sz="2800" dirty="0">
                <a:solidFill>
                  <a:srgbClr val="C00000"/>
                </a:solidFill>
                <a:latin typeface="Monaco" pitchFamily="2" charset="77"/>
              </a:rPr>
              <a:t> </a:t>
            </a:r>
            <a:r>
              <a:rPr lang="en-US" sz="2800" dirty="0">
                <a:solidFill>
                  <a:schemeClr val="accent1">
                    <a:lumMod val="50000"/>
                  </a:schemeClr>
                </a:solidFill>
                <a:latin typeface="Monaco" pitchFamily="2" charset="77"/>
              </a:rPr>
              <a:t>1.11</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ub</a:t>
            </a:r>
            <a:r>
              <a:rPr lang="en-US" sz="2800" dirty="0">
                <a:solidFill>
                  <a:schemeClr val="accent6">
                    <a:lumMod val="50000"/>
                  </a:schemeClr>
                </a:solidFill>
                <a:latin typeface="Monaco" pitchFamily="2" charset="77"/>
              </a:rPr>
              <a:t> =</a:t>
            </a:r>
            <a:r>
              <a:rPr lang="en-US" sz="2800" dirty="0">
                <a:solidFill>
                  <a:schemeClr val="tx1"/>
                </a:solidFill>
                <a:latin typeface="Monaco" pitchFamily="2" charset="77"/>
              </a:rPr>
              <a:t> </a:t>
            </a:r>
            <a:r>
              <a:rPr lang="en-US" sz="2800" dirty="0">
                <a:solidFill>
                  <a:schemeClr val="accent1">
                    <a:lumMod val="50000"/>
                  </a:schemeClr>
                </a:solidFill>
                <a:latin typeface="Monaco" pitchFamily="2" charset="77"/>
              </a:rPr>
              <a:t>1.37</a:t>
            </a:r>
            <a:r>
              <a:rPr lang="en-US" sz="2800" dirty="0">
                <a:solidFill>
                  <a:schemeClr val="tx1"/>
                </a:solidFill>
                <a:latin typeface="Monaco" pitchFamily="2" charset="77"/>
              </a:rPr>
              <a:t>)</a:t>
            </a:r>
          </a:p>
          <a:p>
            <a:r>
              <a:rPr lang="en-US" sz="2800" dirty="0">
                <a:solidFill>
                  <a:schemeClr val="bg2">
                    <a:lumMod val="50000"/>
                  </a:schemeClr>
                </a:solidFill>
                <a:latin typeface="Monaco" pitchFamily="2" charset="77"/>
              </a:rPr>
              <a:t>#&gt; [1] 1.433132</a:t>
            </a:r>
          </a:p>
        </p:txBody>
      </p:sp>
    </p:spTree>
    <p:extLst>
      <p:ext uri="{BB962C8B-B14F-4D97-AF65-F5344CB8AC3E}">
        <p14:creationId xmlns:p14="http://schemas.microsoft.com/office/powerpoint/2010/main" val="26063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2</a:t>
            </a:r>
          </a:p>
        </p:txBody>
      </p:sp>
      <p:sp>
        <p:nvSpPr>
          <p:cNvPr id="6" name="Rounded Rectangle 5">
            <a:extLst>
              <a:ext uri="{FF2B5EF4-FFF2-40B4-BE49-F238E27FC236}">
                <a16:creationId xmlns:a16="http://schemas.microsoft.com/office/drawing/2014/main" id="{48F5AC22-3B2A-8C44-BE3B-FC7DC78A091D}"/>
              </a:ext>
            </a:extLst>
          </p:cNvPr>
          <p:cNvSpPr/>
          <p:nvPr/>
        </p:nvSpPr>
        <p:spPr>
          <a:xfrm>
            <a:off x="1044742" y="3390900"/>
            <a:ext cx="10102516" cy="27494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accent1">
                    <a:lumMod val="50000"/>
                  </a:schemeClr>
                </a:solidFill>
                <a:latin typeface="Monaco" pitchFamily="2" charset="77"/>
              </a:rPr>
              <a:t>library</a:t>
            </a:r>
            <a:r>
              <a:rPr lang="en-US" sz="2800" dirty="0">
                <a:solidFill>
                  <a:schemeClr val="tx1"/>
                </a:solidFill>
                <a:latin typeface="Monaco" pitchFamily="2" charset="77"/>
              </a:rPr>
              <a:t>(</a:t>
            </a:r>
            <a:r>
              <a:rPr lang="en-US" sz="2800" dirty="0" err="1">
                <a:solidFill>
                  <a:schemeClr val="tx1"/>
                </a:solidFill>
                <a:latin typeface="Monaco" pitchFamily="2" charset="77"/>
              </a:rPr>
              <a:t>tipr</a:t>
            </a:r>
            <a:r>
              <a:rPr lang="en-US" sz="2800" dirty="0">
                <a:solidFill>
                  <a:schemeClr val="tx1"/>
                </a:solidFill>
                <a:latin typeface="Monaco" pitchFamily="2" charset="77"/>
              </a:rPr>
              <a:t>)</a:t>
            </a:r>
          </a:p>
          <a:p>
            <a:r>
              <a:rPr lang="en-US" sz="2800" b="1" dirty="0" err="1">
                <a:solidFill>
                  <a:schemeClr val="accent1">
                    <a:lumMod val="50000"/>
                  </a:schemeClr>
                </a:solidFill>
                <a:latin typeface="Monaco" pitchFamily="2" charset="77"/>
              </a:rPr>
              <a:t>tip_with_binary</a:t>
            </a:r>
            <a:r>
              <a:rPr lang="en-US" sz="2800" dirty="0">
                <a:solidFill>
                  <a:schemeClr val="tx1"/>
                </a:solidFill>
                <a:latin typeface="Monaco" pitchFamily="2" charset="77"/>
              </a:rPr>
              <a:t>(</a:t>
            </a:r>
            <a:r>
              <a:rPr lang="en-US" sz="2800" dirty="0">
                <a:solidFill>
                  <a:schemeClr val="accent6">
                    <a:lumMod val="50000"/>
                  </a:schemeClr>
                </a:solidFill>
                <a:latin typeface="Monaco" pitchFamily="2" charset="77"/>
              </a:rPr>
              <a:t>p_0 = </a:t>
            </a:r>
            <a:r>
              <a:rPr lang="en-US" sz="2800" dirty="0">
                <a:solidFill>
                  <a:schemeClr val="accent1">
                    <a:lumMod val="50000"/>
                  </a:schemeClr>
                </a:solidFill>
                <a:latin typeface="Monaco" pitchFamily="2" charset="77"/>
              </a:rPr>
              <a:t>0.14</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a:solidFill>
                  <a:schemeClr val="accent6">
                    <a:lumMod val="50000"/>
                  </a:schemeClr>
                </a:solidFill>
                <a:latin typeface="Monaco" pitchFamily="2" charset="77"/>
              </a:rPr>
              <a:t>gamma = </a:t>
            </a:r>
            <a:r>
              <a:rPr lang="en-US" sz="2800" dirty="0">
                <a:solidFill>
                  <a:schemeClr val="accent1">
                    <a:lumMod val="50000"/>
                  </a:schemeClr>
                </a:solidFill>
                <a:latin typeface="Monaco" pitchFamily="2" charset="77"/>
              </a:rPr>
              <a:t>2.59</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lb</a:t>
            </a:r>
            <a:r>
              <a:rPr lang="en-US" sz="2800" dirty="0">
                <a:solidFill>
                  <a:schemeClr val="accent6">
                    <a:lumMod val="50000"/>
                  </a:schemeClr>
                </a:solidFill>
                <a:latin typeface="Monaco" pitchFamily="2" charset="77"/>
              </a:rPr>
              <a:t> =</a:t>
            </a:r>
            <a:r>
              <a:rPr lang="en-US" sz="2800" dirty="0">
                <a:solidFill>
                  <a:srgbClr val="C00000"/>
                </a:solidFill>
                <a:latin typeface="Monaco" pitchFamily="2" charset="77"/>
              </a:rPr>
              <a:t> </a:t>
            </a:r>
            <a:r>
              <a:rPr lang="en-US" sz="2800" dirty="0">
                <a:solidFill>
                  <a:schemeClr val="accent1">
                    <a:lumMod val="50000"/>
                  </a:schemeClr>
                </a:solidFill>
                <a:latin typeface="Monaco" pitchFamily="2" charset="77"/>
              </a:rPr>
              <a:t>1.11</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ub</a:t>
            </a:r>
            <a:r>
              <a:rPr lang="en-US" sz="2800" dirty="0">
                <a:solidFill>
                  <a:schemeClr val="accent6">
                    <a:lumMod val="50000"/>
                  </a:schemeClr>
                </a:solidFill>
                <a:latin typeface="Monaco" pitchFamily="2" charset="77"/>
              </a:rPr>
              <a:t> =</a:t>
            </a:r>
            <a:r>
              <a:rPr lang="en-US" sz="2800" dirty="0">
                <a:solidFill>
                  <a:schemeClr val="tx1"/>
                </a:solidFill>
                <a:latin typeface="Monaco" pitchFamily="2" charset="77"/>
              </a:rPr>
              <a:t> </a:t>
            </a:r>
            <a:r>
              <a:rPr lang="en-US" sz="2800" dirty="0">
                <a:solidFill>
                  <a:schemeClr val="accent1">
                    <a:lumMod val="50000"/>
                  </a:schemeClr>
                </a:solidFill>
                <a:latin typeface="Monaco" pitchFamily="2" charset="77"/>
              </a:rPr>
              <a:t>1.37</a:t>
            </a:r>
            <a:r>
              <a:rPr lang="en-US" sz="2800" dirty="0">
                <a:solidFill>
                  <a:schemeClr val="tx1"/>
                </a:solidFill>
                <a:latin typeface="Monaco" pitchFamily="2" charset="77"/>
              </a:rPr>
              <a:t>)</a:t>
            </a:r>
          </a:p>
          <a:p>
            <a:r>
              <a:rPr lang="en-US" sz="2800" dirty="0">
                <a:solidFill>
                  <a:schemeClr val="bg2">
                    <a:lumMod val="50000"/>
                  </a:schemeClr>
                </a:solidFill>
                <a:latin typeface="Monaco" pitchFamily="2" charset="77"/>
              </a:rPr>
              <a:t>#&gt; [1] 0.2245824</a:t>
            </a:r>
          </a:p>
        </p:txBody>
      </p:sp>
      <p:pic>
        <p:nvPicPr>
          <p:cNvPr id="10" name="Picture 9">
            <a:extLst>
              <a:ext uri="{FF2B5EF4-FFF2-40B4-BE49-F238E27FC236}">
                <a16:creationId xmlns:a16="http://schemas.microsoft.com/office/drawing/2014/main" id="{3CFFF188-9A07-914C-A9ED-1251FFE10A58}"/>
              </a:ext>
            </a:extLst>
          </p:cNvPr>
          <p:cNvPicPr>
            <a:picLocks noChangeAspect="1"/>
          </p:cNvPicPr>
          <p:nvPr/>
        </p:nvPicPr>
        <p:blipFill rotWithShape="1">
          <a:blip r:embed="rId3"/>
          <a:srcRect l="23199" r="13760" b="86943"/>
          <a:stretch/>
        </p:blipFill>
        <p:spPr>
          <a:xfrm>
            <a:off x="2576252" y="1690688"/>
            <a:ext cx="7115695" cy="1023194"/>
          </a:xfrm>
          <a:prstGeom prst="rect">
            <a:avLst/>
          </a:prstGeom>
        </p:spPr>
      </p:pic>
    </p:spTree>
    <p:extLst>
      <p:ext uri="{BB962C8B-B14F-4D97-AF65-F5344CB8AC3E}">
        <p14:creationId xmlns:p14="http://schemas.microsoft.com/office/powerpoint/2010/main" val="4559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3</a:t>
            </a:r>
          </a:p>
        </p:txBody>
      </p:sp>
      <p:sp>
        <p:nvSpPr>
          <p:cNvPr id="6" name="Rounded Rectangle 5">
            <a:extLst>
              <a:ext uri="{FF2B5EF4-FFF2-40B4-BE49-F238E27FC236}">
                <a16:creationId xmlns:a16="http://schemas.microsoft.com/office/drawing/2014/main" id="{48F5AC22-3B2A-8C44-BE3B-FC7DC78A091D}"/>
              </a:ext>
            </a:extLst>
          </p:cNvPr>
          <p:cNvSpPr/>
          <p:nvPr/>
        </p:nvSpPr>
        <p:spPr>
          <a:xfrm>
            <a:off x="1044742" y="3390900"/>
            <a:ext cx="10102516" cy="27494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accent1">
                    <a:lumMod val="50000"/>
                  </a:schemeClr>
                </a:solidFill>
                <a:latin typeface="Monaco" pitchFamily="2" charset="77"/>
              </a:rPr>
              <a:t>library</a:t>
            </a:r>
            <a:r>
              <a:rPr lang="en-US" sz="2800" dirty="0">
                <a:solidFill>
                  <a:schemeClr val="tx1"/>
                </a:solidFill>
                <a:latin typeface="Monaco" pitchFamily="2" charset="77"/>
              </a:rPr>
              <a:t>(</a:t>
            </a:r>
            <a:r>
              <a:rPr lang="en-US" sz="2800" dirty="0" err="1">
                <a:solidFill>
                  <a:schemeClr val="tx1"/>
                </a:solidFill>
                <a:latin typeface="Monaco" pitchFamily="2" charset="77"/>
              </a:rPr>
              <a:t>tipr</a:t>
            </a:r>
            <a:r>
              <a:rPr lang="en-US" sz="2800" dirty="0">
                <a:solidFill>
                  <a:schemeClr val="tx1"/>
                </a:solidFill>
                <a:latin typeface="Monaco" pitchFamily="2" charset="77"/>
              </a:rPr>
              <a:t>)</a:t>
            </a:r>
          </a:p>
          <a:p>
            <a:r>
              <a:rPr lang="en-US" sz="2800" b="1" dirty="0" err="1">
                <a:solidFill>
                  <a:schemeClr val="accent1">
                    <a:lumMod val="50000"/>
                  </a:schemeClr>
                </a:solidFill>
                <a:latin typeface="Monaco" pitchFamily="2" charset="77"/>
              </a:rPr>
              <a:t>tip_with_continuous</a:t>
            </a:r>
            <a:r>
              <a:rPr lang="en-US" sz="2800" dirty="0">
                <a:solidFill>
                  <a:schemeClr val="tx1"/>
                </a:solidFill>
                <a:latin typeface="Monaco" pitchFamily="2" charset="77"/>
              </a:rPr>
              <a:t>(</a:t>
            </a:r>
            <a:r>
              <a:rPr lang="en-US" sz="2800" dirty="0" err="1">
                <a:solidFill>
                  <a:schemeClr val="accent6">
                    <a:lumMod val="50000"/>
                  </a:schemeClr>
                </a:solidFill>
                <a:latin typeface="Monaco" pitchFamily="2" charset="77"/>
              </a:rPr>
              <a:t>mean_diff</a:t>
            </a:r>
            <a:r>
              <a:rPr lang="en-US" sz="2800" dirty="0">
                <a:solidFill>
                  <a:schemeClr val="accent6">
                    <a:lumMod val="50000"/>
                  </a:schemeClr>
                </a:solidFill>
                <a:latin typeface="Monaco" pitchFamily="2" charset="77"/>
              </a:rPr>
              <a:t> = </a:t>
            </a:r>
            <a:r>
              <a:rPr lang="en-US" sz="2800" dirty="0">
                <a:solidFill>
                  <a:schemeClr val="accent1">
                    <a:lumMod val="50000"/>
                  </a:schemeClr>
                </a:solidFill>
                <a:latin typeface="Monaco" pitchFamily="2" charset="77"/>
              </a:rPr>
              <a:t>-0.19</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a:solidFill>
                  <a:schemeClr val="accent6">
                    <a:lumMod val="50000"/>
                  </a:schemeClr>
                </a:solidFill>
                <a:latin typeface="Monaco" pitchFamily="2" charset="77"/>
              </a:rPr>
              <a:t>gamma = </a:t>
            </a:r>
            <a:r>
              <a:rPr lang="en-US" sz="2800" dirty="0">
                <a:solidFill>
                  <a:schemeClr val="accent1">
                    <a:lumMod val="50000"/>
                  </a:schemeClr>
                </a:solidFill>
                <a:latin typeface="Monaco" pitchFamily="2" charset="77"/>
              </a:rPr>
              <a:t>1/1.05</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lb</a:t>
            </a:r>
            <a:r>
              <a:rPr lang="en-US" sz="2800" dirty="0">
                <a:solidFill>
                  <a:schemeClr val="accent6">
                    <a:lumMod val="50000"/>
                  </a:schemeClr>
                </a:solidFill>
                <a:latin typeface="Monaco" pitchFamily="2" charset="77"/>
              </a:rPr>
              <a:t> =</a:t>
            </a:r>
            <a:r>
              <a:rPr lang="en-US" sz="2800" dirty="0">
                <a:solidFill>
                  <a:srgbClr val="C00000"/>
                </a:solidFill>
                <a:latin typeface="Monaco" pitchFamily="2" charset="77"/>
              </a:rPr>
              <a:t> </a:t>
            </a:r>
            <a:r>
              <a:rPr lang="en-US" sz="2800" dirty="0">
                <a:solidFill>
                  <a:schemeClr val="accent1">
                    <a:lumMod val="50000"/>
                  </a:schemeClr>
                </a:solidFill>
                <a:latin typeface="Monaco" pitchFamily="2" charset="77"/>
              </a:rPr>
              <a:t>1.11</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ub</a:t>
            </a:r>
            <a:r>
              <a:rPr lang="en-US" sz="2800" dirty="0">
                <a:solidFill>
                  <a:schemeClr val="accent6">
                    <a:lumMod val="50000"/>
                  </a:schemeClr>
                </a:solidFill>
                <a:latin typeface="Monaco" pitchFamily="2" charset="77"/>
              </a:rPr>
              <a:t> =</a:t>
            </a:r>
            <a:r>
              <a:rPr lang="en-US" sz="2800" dirty="0">
                <a:solidFill>
                  <a:schemeClr val="tx1"/>
                </a:solidFill>
                <a:latin typeface="Monaco" pitchFamily="2" charset="77"/>
              </a:rPr>
              <a:t> </a:t>
            </a:r>
            <a:r>
              <a:rPr lang="en-US" sz="2800" dirty="0">
                <a:solidFill>
                  <a:schemeClr val="accent1">
                    <a:lumMod val="50000"/>
                  </a:schemeClr>
                </a:solidFill>
                <a:latin typeface="Monaco" pitchFamily="2" charset="77"/>
              </a:rPr>
              <a:t>1.37</a:t>
            </a:r>
            <a:r>
              <a:rPr lang="en-US" sz="2800" dirty="0">
                <a:solidFill>
                  <a:schemeClr val="tx1"/>
                </a:solidFill>
                <a:latin typeface="Monaco" pitchFamily="2" charset="77"/>
              </a:rPr>
              <a:t>)</a:t>
            </a:r>
          </a:p>
          <a:p>
            <a:r>
              <a:rPr lang="en-US" sz="2800" dirty="0">
                <a:solidFill>
                  <a:schemeClr val="bg2">
                    <a:lumMod val="50000"/>
                  </a:schemeClr>
                </a:solidFill>
                <a:latin typeface="Monaco" pitchFamily="2" charset="77"/>
              </a:rPr>
              <a:t>#&gt; [1] 11.25766</a:t>
            </a:r>
          </a:p>
        </p:txBody>
      </p:sp>
      <p:pic>
        <p:nvPicPr>
          <p:cNvPr id="5" name="Picture 4">
            <a:extLst>
              <a:ext uri="{FF2B5EF4-FFF2-40B4-BE49-F238E27FC236}">
                <a16:creationId xmlns:a16="http://schemas.microsoft.com/office/drawing/2014/main" id="{ACCB8C7E-A923-684D-BEDF-21D3EF18639A}"/>
              </a:ext>
            </a:extLst>
          </p:cNvPr>
          <p:cNvPicPr>
            <a:picLocks noChangeAspect="1"/>
          </p:cNvPicPr>
          <p:nvPr/>
        </p:nvPicPr>
        <p:blipFill rotWithShape="1">
          <a:blip r:embed="rId3"/>
          <a:srcRect l="11678" r="15603" b="83655"/>
          <a:stretch/>
        </p:blipFill>
        <p:spPr>
          <a:xfrm>
            <a:off x="1868905" y="1690689"/>
            <a:ext cx="8454190" cy="1357312"/>
          </a:xfrm>
          <a:prstGeom prst="rect">
            <a:avLst/>
          </a:prstGeom>
        </p:spPr>
      </p:pic>
      <p:sp>
        <p:nvSpPr>
          <p:cNvPr id="7" name="Rounded Rectangle 6">
            <a:extLst>
              <a:ext uri="{FF2B5EF4-FFF2-40B4-BE49-F238E27FC236}">
                <a16:creationId xmlns:a16="http://schemas.microsoft.com/office/drawing/2014/main" id="{A17A643A-6FF1-404F-9E20-F565492CA154}"/>
              </a:ext>
            </a:extLst>
          </p:cNvPr>
          <p:cNvSpPr/>
          <p:nvPr/>
        </p:nvSpPr>
        <p:spPr>
          <a:xfrm>
            <a:off x="2165685" y="2107656"/>
            <a:ext cx="7858626" cy="555333"/>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9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556084"/>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4</a:t>
            </a:r>
          </a:p>
        </p:txBody>
      </p:sp>
      <p:sp>
        <p:nvSpPr>
          <p:cNvPr id="15" name="Rounded Rectangle 14">
            <a:extLst>
              <a:ext uri="{FF2B5EF4-FFF2-40B4-BE49-F238E27FC236}">
                <a16:creationId xmlns:a16="http://schemas.microsoft.com/office/drawing/2014/main" id="{607C9CF8-6BFF-D949-8643-C79AAAAFA37D}"/>
              </a:ext>
            </a:extLst>
          </p:cNvPr>
          <p:cNvSpPr/>
          <p:nvPr/>
        </p:nvSpPr>
        <p:spPr>
          <a:xfrm>
            <a:off x="8196349" y="162418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a:bodyPr>
          <a:lstStyle/>
          <a:p>
            <a:r>
              <a:rPr lang="en-US" b="1" dirty="0">
                <a:solidFill>
                  <a:schemeClr val="accent1"/>
                </a:solidFill>
              </a:rPr>
              <a:t>Rearranged </a:t>
            </a:r>
            <a:r>
              <a:rPr lang="en-US" dirty="0"/>
              <a:t>sensitivity analysis formulas to create a tipping point analysis</a:t>
            </a:r>
          </a:p>
          <a:p>
            <a:r>
              <a:rPr lang="en-US" b="1" dirty="0">
                <a:solidFill>
                  <a:schemeClr val="accent1"/>
                </a:solidFill>
              </a:rPr>
              <a:t>Adjusted </a:t>
            </a:r>
            <a:r>
              <a:rPr lang="en-US" dirty="0"/>
              <a:t>the E-value to allow it to be contextualized</a:t>
            </a:r>
          </a:p>
          <a:p>
            <a:r>
              <a:rPr lang="en-US" b="1" dirty="0">
                <a:solidFill>
                  <a:schemeClr val="accent1"/>
                </a:solidFill>
              </a:rPr>
              <a:t>Created</a:t>
            </a:r>
            <a:r>
              <a:rPr lang="en-US" dirty="0"/>
              <a:t> </a:t>
            </a:r>
            <a:r>
              <a:rPr lang="en-US" dirty="0" err="1"/>
              <a:t>tipr</a:t>
            </a:r>
            <a:r>
              <a:rPr lang="en-US" dirty="0"/>
              <a:t>, an R package to perform these analysis</a:t>
            </a:r>
            <a:endParaRPr lang="en-US" b="1" dirty="0">
              <a:solidFill>
                <a:schemeClr val="accent1"/>
              </a:solidFill>
            </a:endParaRPr>
          </a:p>
          <a:p>
            <a:r>
              <a:rPr lang="en-US" b="1" dirty="0">
                <a:solidFill>
                  <a:schemeClr val="accent1"/>
                </a:solidFill>
              </a:rPr>
              <a:t>Demonstrated</a:t>
            </a:r>
            <a:r>
              <a:rPr lang="en-US" dirty="0"/>
              <a:t> scenarios for </a:t>
            </a:r>
            <a:r>
              <a:rPr lang="en-US" b="1" dirty="0">
                <a:solidFill>
                  <a:schemeClr val="accent1"/>
                </a:solidFill>
              </a:rPr>
              <a:t>contextualizing</a:t>
            </a:r>
            <a:r>
              <a:rPr lang="en-US" dirty="0"/>
              <a:t> these analyses</a:t>
            </a:r>
            <a:endParaRPr lang="en-US" b="1" dirty="0">
              <a:solidFill>
                <a:schemeClr val="accent1"/>
              </a:solidFill>
            </a:endParaRPr>
          </a:p>
        </p:txBody>
      </p:sp>
    </p:spTree>
    <p:extLst>
      <p:ext uri="{BB962C8B-B14F-4D97-AF65-F5344CB8AC3E}">
        <p14:creationId xmlns:p14="http://schemas.microsoft.com/office/powerpoint/2010/main" val="1639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353823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18749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an </a:t>
            </a:r>
            <a:r>
              <a:rPr lang="en-US" b="1" dirty="0">
                <a:solidFill>
                  <a:schemeClr val="accent1"/>
                </a:solidFill>
              </a:rPr>
              <a:t>outcome model </a:t>
            </a:r>
          </a:p>
          <a:p>
            <a:r>
              <a:rPr lang="en-US" b="1" dirty="0">
                <a:solidFill>
                  <a:schemeClr val="accent1"/>
                </a:solidFill>
              </a:rPr>
              <a:t>Combine the two </a:t>
            </a:r>
            <a:r>
              <a:rPr lang="en-US" dirty="0"/>
              <a:t>to estimate a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proved an </a:t>
            </a:r>
            <a:r>
              <a:rPr lang="en-US" sz="3200" b="1" dirty="0">
                <a:solidFill>
                  <a:schemeClr val="accent1"/>
                </a:solidFill>
              </a:rPr>
              <a:t>unbiased estimator for the ATE</a:t>
            </a:r>
          </a:p>
          <a:p>
            <a:r>
              <a:rPr lang="en-US" sz="3200" dirty="0"/>
              <a:t>Li and Greene (2013) proved an unbiased estimator for the </a:t>
            </a:r>
            <a:r>
              <a:rPr lang="en-US" sz="3200" b="1" dirty="0">
                <a:solidFill>
                  <a:schemeClr val="accent1"/>
                </a:solidFill>
              </a:rPr>
              <a:t>ATM</a:t>
            </a:r>
          </a:p>
          <a:p>
            <a:r>
              <a:rPr lang="en-US" sz="3200" dirty="0"/>
              <a:t>We proved an unbiased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Freedman &amp; </a:t>
            </a:r>
            <a:r>
              <a:rPr lang="en-US" dirty="0" err="1"/>
              <a:t>Berk</a:t>
            </a:r>
            <a:r>
              <a:rPr lang="en-US" dirty="0"/>
              <a:t> use weights to estimate the “</a:t>
            </a:r>
            <a:r>
              <a:rPr lang="en-US" b="1" dirty="0">
                <a:solidFill>
                  <a:schemeClr val="accent1"/>
                </a:solidFill>
              </a:rPr>
              <a:t>Average </a:t>
            </a:r>
            <a:r>
              <a:rPr lang="en-US" b="1" dirty="0" err="1">
                <a:solidFill>
                  <a:schemeClr val="accent1"/>
                </a:solidFill>
              </a:rPr>
              <a:t>treatement</a:t>
            </a:r>
            <a:r>
              <a:rPr lang="en-US" b="1" dirty="0">
                <a:solidFill>
                  <a:schemeClr val="accent1"/>
                </a:solidFill>
              </a:rPr>
              <a:t> effect</a:t>
            </a:r>
            <a:r>
              <a:rPr lang="en-US" dirty="0"/>
              <a:t>”</a:t>
            </a:r>
            <a:endParaRPr lang="en-US" b="1" dirty="0"/>
          </a:p>
          <a:p>
            <a:r>
              <a:rPr lang="en-US" b="1" i="1" dirty="0"/>
              <a:t>Known to be unstable</a:t>
            </a:r>
          </a:p>
          <a:p>
            <a:r>
              <a:rPr lang="en-US" b="1" dirty="0">
                <a:solidFill>
                  <a:schemeClr val="accent1"/>
                </a:solidFill>
              </a:rPr>
              <a:t>Hypothesize</a:t>
            </a:r>
            <a:r>
              <a:rPr lang="en-US" dirty="0"/>
              <a:t> that newer (</a:t>
            </a:r>
            <a:r>
              <a:rPr lang="en-US" b="1" dirty="0">
                <a:solidFill>
                  <a:schemeClr val="accent1"/>
                </a:solidFill>
              </a:rPr>
              <a:t>more stable</a:t>
            </a:r>
            <a:r>
              <a:rPr lang="en-US" dirty="0"/>
              <a:t>) 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1 −</m:t>
                              </m:r>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r>
                            <a:rPr lang="en-US" sz="7500" b="0" i="1" smtClean="0">
                              <a:solidFill>
                                <a:schemeClr val="tx1">
                                  <a:lumMod val="75000"/>
                                  <a:lumOff val="25000"/>
                                </a:schemeClr>
                              </a:solidFill>
                              <a:latin typeface="Cambria Math" panose="02040503050406030204" pitchFamily="18" charset="0"/>
                            </a:rPr>
                            <m:t>1 −</m:t>
                          </m:r>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5838323"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10120562"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6134100" y="3689685"/>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1556084" y="1219021"/>
            <a:ext cx="3545306"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method should I use?</a:t>
            </a:r>
          </a:p>
        </p:txBody>
      </p:sp>
      <p:sp>
        <p:nvSpPr>
          <p:cNvPr id="14" name="TextBox 13">
            <a:extLst>
              <a:ext uri="{FF2B5EF4-FFF2-40B4-BE49-F238E27FC236}">
                <a16:creationId xmlns:a16="http://schemas.microsoft.com/office/drawing/2014/main" id="{E7DCF1CF-4B90-3647-9EAE-DF26791D2549}"/>
              </a:ext>
            </a:extLst>
          </p:cNvPr>
          <p:cNvSpPr txBox="1"/>
          <p:nvPr/>
        </p:nvSpPr>
        <p:spPr>
          <a:xfrm>
            <a:off x="3826042" y="4219075"/>
            <a:ext cx="4692316" cy="1754326"/>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How should I estimate my effect and variance?</a:t>
            </a:r>
          </a:p>
        </p:txBody>
      </p:sp>
      <p:sp>
        <p:nvSpPr>
          <p:cNvPr id="16" name="TextBox 15">
            <a:extLst>
              <a:ext uri="{FF2B5EF4-FFF2-40B4-BE49-F238E27FC236}">
                <a16:creationId xmlns:a16="http://schemas.microsoft.com/office/drawing/2014/main" id="{EE70F4D6-B5FD-8943-8A87-A0D4B05CC813}"/>
              </a:ext>
            </a:extLst>
          </p:cNvPr>
          <p:cNvSpPr txBox="1"/>
          <p:nvPr/>
        </p:nvSpPr>
        <p:spPr>
          <a:xfrm>
            <a:off x="7940842" y="1219021"/>
            <a:ext cx="3952373"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if I’ve missed something?</a:t>
            </a:r>
          </a:p>
        </p:txBody>
      </p:sp>
      <p:cxnSp>
        <p:nvCxnSpPr>
          <p:cNvPr id="18" name="Straight Connector 17">
            <a:extLst>
              <a:ext uri="{FF2B5EF4-FFF2-40B4-BE49-F238E27FC236}">
                <a16:creationId xmlns:a16="http://schemas.microsoft.com/office/drawing/2014/main" id="{C0017D50-EF0C-1B4B-9866-3E9B47786C6C}"/>
              </a:ext>
            </a:extLst>
          </p:cNvPr>
          <p:cNvCxnSpPr/>
          <p:nvPr/>
        </p:nvCxnSpPr>
        <p:spPr>
          <a:xfrm>
            <a:off x="1660359"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p:nvPr/>
        </p:nvCxnSpPr>
        <p:spPr>
          <a:xfrm>
            <a:off x="8059152"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3890210" y="432034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spTree>
    <p:extLst>
      <p:ext uri="{BB962C8B-B14F-4D97-AF65-F5344CB8AC3E}">
        <p14:creationId xmlns:p14="http://schemas.microsoft.com/office/powerpoint/2010/main" val="818930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90806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3473121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18757-00CB-0A4F-9819-BBBA547DF72B}"/>
              </a:ext>
            </a:extLst>
          </p:cNvPr>
          <p:cNvPicPr>
            <a:picLocks noChangeAspect="1"/>
          </p:cNvPicPr>
          <p:nvPr/>
        </p:nvPicPr>
        <p:blipFill>
          <a:blip r:embed="rId2"/>
          <a:stretch>
            <a:fillRect/>
          </a:stretch>
        </p:blipFill>
        <p:spPr>
          <a:xfrm>
            <a:off x="896303" y="118872"/>
            <a:ext cx="10399394"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AE24C-65C0-FC42-AFA4-EA368A29CF62}"/>
              </a:ext>
            </a:extLst>
          </p:cNvPr>
          <p:cNvPicPr>
            <a:picLocks noChangeAspect="1"/>
          </p:cNvPicPr>
          <p:nvPr/>
        </p:nvPicPr>
        <p:blipFill>
          <a:blip r:embed="rId2"/>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2"/>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A55C-5E44-DE45-BFF4-9D1DE34CC139}"/>
              </a:ext>
            </a:extLst>
          </p:cNvPr>
          <p:cNvSpPr>
            <a:spLocks noGrp="1"/>
          </p:cNvSpPr>
          <p:nvPr>
            <p:ph type="title"/>
          </p:nvPr>
        </p:nvSpPr>
        <p:spPr>
          <a:xfrm>
            <a:off x="831850" y="1709738"/>
            <a:ext cx="10515600" cy="4626894"/>
          </a:xfrm>
        </p:spPr>
        <p:txBody>
          <a:bodyPr/>
          <a:lstStyle/>
          <a:p>
            <a:r>
              <a:rPr lang="en-US" sz="4800" dirty="0">
                <a:solidFill>
                  <a:schemeClr val="accent1"/>
                </a:solidFill>
              </a:rPr>
              <a:t>Derive</a:t>
            </a:r>
            <a:r>
              <a:rPr lang="en-US" sz="4800" dirty="0"/>
              <a:t> large sample variance for the ATO</a:t>
            </a:r>
            <a:br>
              <a:rPr lang="en-US" sz="4800" dirty="0"/>
            </a:br>
            <a:br>
              <a:rPr lang="en-US" sz="4800" dirty="0"/>
            </a:br>
            <a:r>
              <a:rPr lang="en-US" sz="4800" dirty="0">
                <a:solidFill>
                  <a:schemeClr val="accent1"/>
                </a:solidFill>
              </a:rPr>
              <a:t>Derive</a:t>
            </a:r>
            <a:r>
              <a:rPr lang="en-US" sz="4800" dirty="0"/>
              <a:t> doubly robust estimator for ATO</a:t>
            </a:r>
            <a:br>
              <a:rPr lang="en-US" sz="4800" dirty="0"/>
            </a:br>
            <a:br>
              <a:rPr lang="en-US" sz="4800" dirty="0"/>
            </a:br>
            <a:r>
              <a:rPr lang="en-US" sz="4800" dirty="0">
                <a:solidFill>
                  <a:schemeClr val="accent1"/>
                </a:solidFill>
              </a:rPr>
              <a:t>Simulate</a:t>
            </a:r>
            <a:r>
              <a:rPr lang="en-US" sz="4800" dirty="0"/>
              <a:t> to compare to conventional methods</a:t>
            </a:r>
          </a:p>
        </p:txBody>
      </p:sp>
    </p:spTree>
    <p:extLst>
      <p:ext uri="{BB962C8B-B14F-4D97-AF65-F5344CB8AC3E}">
        <p14:creationId xmlns:p14="http://schemas.microsoft.com/office/powerpoint/2010/main" val="1766468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806103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3"/>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3703649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96545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0C6A79-2E50-0647-9FAE-40BA0012F36D}"/>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3" name="TextBox 2">
                <a:extLst>
                  <a:ext uri="{FF2B5EF4-FFF2-40B4-BE49-F238E27FC236}">
                    <a16:creationId xmlns:a16="http://schemas.microsoft.com/office/drawing/2014/main" id="{270C6A79-2E50-0647-9FAE-40BA0012F36D}"/>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360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6CFB4C0-1FEF-D54D-9817-7142EF98D6D3}"/>
              </a:ext>
            </a:extLst>
          </p:cNvPr>
          <p:cNvSpPr/>
          <p:nvPr/>
        </p:nvSpPr>
        <p:spPr>
          <a:xfrm rot="5400000">
            <a:off x="9120217" y="1998542"/>
            <a:ext cx="409086" cy="5317717"/>
          </a:xfrm>
          <a:prstGeom prst="rightBrace">
            <a:avLst>
              <a:gd name="adj1" fmla="val 51264"/>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lumMod val="50000"/>
                                </a:schemeClr>
                              </a:solidFill>
                              <a:latin typeface="Cambria Math" panose="02040503050406030204" pitchFamily="18" charset="0"/>
                            </a:rPr>
                          </m:ctrlPr>
                        </m:sSubPr>
                        <m:e>
                          <m:acc>
                            <m:accPr>
                              <m:chr m:val="̂"/>
                              <m:ctrlPr>
                                <a:rPr lang="en-US" sz="6000" b="0" i="1" smtClean="0">
                                  <a:solidFill>
                                    <a:schemeClr val="accent1">
                                      <a:lumMod val="50000"/>
                                    </a:schemeClr>
                                  </a:solidFill>
                                  <a:latin typeface="Cambria Math" panose="02040503050406030204" pitchFamily="18" charset="0"/>
                                </a:rPr>
                              </m:ctrlPr>
                            </m:accPr>
                            <m:e>
                              <m:r>
                                <a:rPr lang="en-US" sz="6000" b="0" i="1" smtClean="0">
                                  <a:solidFill>
                                    <a:schemeClr val="accent1">
                                      <a:lumMod val="50000"/>
                                    </a:schemeClr>
                                  </a:solidFill>
                                  <a:latin typeface="Cambria Math" panose="02040503050406030204" pitchFamily="18" charset="0"/>
                                </a:rPr>
                                <m:t>𝜇</m:t>
                              </m:r>
                            </m:e>
                          </m:acc>
                        </m:e>
                        <m:sub>
                          <m:r>
                            <a:rPr lang="en-US" sz="6000" b="0" i="1" smtClean="0">
                              <a:solidFill>
                                <a:schemeClr val="accent1">
                                  <a:lumMod val="50000"/>
                                </a:schemeClr>
                              </a:solidFill>
                              <a:latin typeface="Cambria Math" panose="02040503050406030204" pitchFamily="18" charset="0"/>
                            </a:rPr>
                            <m:t>1</m:t>
                          </m:r>
                        </m:sub>
                      </m:sSub>
                    </m:oMath>
                  </m:oMathPara>
                </a14:m>
                <a:endParaRPr lang="en-US" sz="6000" dirty="0">
                  <a:solidFill>
                    <a:schemeClr val="accent1">
                      <a:lumMod val="50000"/>
                    </a:schemeClr>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p:spTree>
    <p:extLst>
      <p:ext uri="{BB962C8B-B14F-4D97-AF65-F5344CB8AC3E}">
        <p14:creationId xmlns:p14="http://schemas.microsoft.com/office/powerpoint/2010/main" val="1893699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8D78CE-36EA-6145-B763-CA7B8887EABF}"/>
                  </a:ext>
                </a:extLst>
              </p:cNvPr>
              <p:cNvSpPr txBox="1"/>
              <p:nvPr/>
            </p:nvSpPr>
            <p:spPr>
              <a:xfrm>
                <a:off x="5758219" y="4851921"/>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1"/>
                          </a:solidFill>
                          <a:latin typeface="Cambria Math" panose="02040503050406030204" pitchFamily="18" charset="0"/>
                        </a:rPr>
                        <m:t>−</m:t>
                      </m:r>
                    </m:oMath>
                  </m:oMathPara>
                </a14:m>
                <a:endParaRPr lang="en-US" sz="6000" dirty="0">
                  <a:solidFill>
                    <a:schemeClr val="accent1"/>
                  </a:solidFill>
                </a:endParaRPr>
              </a:p>
            </p:txBody>
          </p:sp>
        </mc:Choice>
        <mc:Fallback xmlns="">
          <p:sp>
            <p:nvSpPr>
              <p:cNvPr id="10" name="TextBox 9">
                <a:extLst>
                  <a:ext uri="{FF2B5EF4-FFF2-40B4-BE49-F238E27FC236}">
                    <a16:creationId xmlns:a16="http://schemas.microsoft.com/office/drawing/2014/main" id="{678D78CE-36EA-6145-B763-CA7B8887EABF}"/>
                  </a:ext>
                </a:extLst>
              </p:cNvPr>
              <p:cNvSpPr txBox="1">
                <a:spLocks noRot="1" noChangeAspect="1" noMove="1" noResize="1" noEditPoints="1" noAdjustHandles="1" noChangeArrowheads="1" noChangeShapeType="1" noTextEdit="1"/>
              </p:cNvSpPr>
              <p:nvPr/>
            </p:nvSpPr>
            <p:spPr>
              <a:xfrm>
                <a:off x="5758219" y="4851921"/>
                <a:ext cx="750205" cy="923330"/>
              </a:xfrm>
              <a:prstGeom prst="rect">
                <a:avLst/>
              </a:prstGeom>
              <a:blipFill>
                <a:blip r:embed="rId5"/>
                <a:stretch>
                  <a:fillRect l="-3333" r="-5000"/>
                </a:stretch>
              </a:blipFill>
            </p:spPr>
            <p:txBody>
              <a:bodyPr/>
              <a:lstStyle/>
              <a:p>
                <a:r>
                  <a:rPr lang="en-US">
                    <a:noFill/>
                  </a:rPr>
                  <a:t> </a:t>
                </a:r>
              </a:p>
            </p:txBody>
          </p:sp>
        </mc:Fallback>
      </mc:AlternateContent>
    </p:spTree>
    <p:extLst>
      <p:ext uri="{BB962C8B-B14F-4D97-AF65-F5344CB8AC3E}">
        <p14:creationId xmlns:p14="http://schemas.microsoft.com/office/powerpoint/2010/main" val="38870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75E-6 -2.96296E-6 L 0.15534 0.00069 " pathEditMode="relative" rAng="0" ptsTypes="AA">
                                      <p:cBhvr>
                                        <p:cTn id="6" dur="2000" fill="hold"/>
                                        <p:tgtEl>
                                          <p:spTgt spid="8"/>
                                        </p:tgtEl>
                                        <p:attrNameLst>
                                          <p:attrName>ppt_x</p:attrName>
                                          <p:attrName>ppt_y</p:attrName>
                                        </p:attrNameLst>
                                      </p:cBhvr>
                                      <p:rCtr x="7721" y="0"/>
                                    </p:animMotion>
                                  </p:childTnLst>
                                </p:cTn>
                              </p:par>
                              <p:par>
                                <p:cTn id="7" presetID="0" presetClass="path" presetSubtype="0" accel="50000" decel="50000" fill="hold" grpId="0" nodeType="withEffect">
                                  <p:stCondLst>
                                    <p:cond delay="0"/>
                                  </p:stCondLst>
                                  <p:childTnLst>
                                    <p:animMotion origin="layout" path="M -1.875E-6 1.48148E-6 L -0.17304 0.00347 " pathEditMode="relative" rAng="0" ptsTypes="AA">
                                      <p:cBhvr>
                                        <p:cTn id="8" dur="2000" fill="hold"/>
                                        <p:tgtEl>
                                          <p:spTgt spid="9"/>
                                        </p:tgtEl>
                                        <p:attrNameLst>
                                          <p:attrName>ppt_x</p:attrName>
                                          <p:attrName>ppt_y</p:attrName>
                                        </p:attrNameLst>
                                      </p:cBhvr>
                                      <p:rCtr x="-8659" y="1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p:txBody>
          <a:bodyPr/>
          <a:lstStyle/>
          <a:p>
            <a:r>
              <a:rPr lang="en-US" dirty="0"/>
              <a:t>Plug in</a:t>
            </a:r>
          </a:p>
          <a:p>
            <a:r>
              <a:rPr lang="en-US" dirty="0"/>
              <a:t>Fit a weighted generalized linear model Y ~ Z</a:t>
            </a:r>
          </a:p>
        </p:txBody>
      </p:sp>
    </p:spTree>
    <p:extLst>
      <p:ext uri="{BB962C8B-B14F-4D97-AF65-F5344CB8AC3E}">
        <p14:creationId xmlns:p14="http://schemas.microsoft.com/office/powerpoint/2010/main" val="17824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Plug in</a:t>
            </a:r>
          </a:p>
          <a:p>
            <a:r>
              <a:rPr lang="en-US" dirty="0">
                <a:solidFill>
                  <a:schemeClr val="tx1">
                    <a:lumMod val="75000"/>
                    <a:lumOff val="25000"/>
                  </a:schemeClr>
                </a:solidFill>
              </a:rPr>
              <a:t>Fit a weighted generalized linear model Y ~ Z</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38339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52368" cy="861774"/>
          </a:xfrm>
          <a:prstGeom prst="rect">
            <a:avLst/>
          </a:prstGeom>
        </p:spPr>
        <p:txBody>
          <a:bodyPr wrap="none">
            <a:spAutoFit/>
          </a:bodyPr>
          <a:lstStyle/>
          <a:p>
            <a:r>
              <a:rPr lang="en-US" sz="5000"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1332965" y="2130587"/>
                <a:ext cx="9555052" cy="2673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𝒖</m:t>
                      </m:r>
                      <m:d>
                        <m:dPr>
                          <m:ctrlPr>
                            <a:rPr lang="en-US" sz="5000" b="1"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0" i="1" smtClean="0">
                          <a:solidFill>
                            <a:schemeClr val="bg1"/>
                          </a:solidFill>
                          <a:latin typeface="Cambria Math" panose="02040503050406030204" pitchFamily="18" charset="0"/>
                        </a:rPr>
                        <m:t>=</m:t>
                      </m:r>
                      <m:d>
                        <m:dPr>
                          <m:ctrlPr>
                            <a:rPr lang="en-US" sz="5000" b="0" i="1" smtClean="0">
                              <a:solidFill>
                                <a:schemeClr val="bg1"/>
                              </a:solidFill>
                              <a:latin typeface="Cambria Math" panose="02040503050406030204" pitchFamily="18" charset="0"/>
                            </a:rPr>
                          </m:ctrlPr>
                        </m:dPr>
                        <m:e>
                          <m:m>
                            <m:mPr>
                              <m:mcs>
                                <m:mc>
                                  <m:mcPr>
                                    <m:count m:val="1"/>
                                    <m:mcJc m:val="center"/>
                                  </m:mcPr>
                                </m:mc>
                              </m:mcs>
                              <m:ctrlPr>
                                <a:rPr lang="en-US" sz="5000" b="0" i="1" smtClean="0">
                                  <a:solidFill>
                                    <a:schemeClr val="bg1"/>
                                  </a:solidFill>
                                  <a:latin typeface="Cambria Math" panose="02040503050406030204" pitchFamily="18" charset="0"/>
                                </a:rPr>
                              </m:ctrlPr>
                            </m:mPr>
                            <m:mr>
                              <m:e>
                                <m:d>
                                  <m:dPr>
                                    <m:ctrlPr>
                                      <a:rPr lang="en-US" sz="5000" b="0" i="1" smtClean="0">
                                        <a:solidFill>
                                          <a:schemeClr val="bg1"/>
                                        </a:solidFill>
                                        <a:latin typeface="Cambria Math" panose="02040503050406030204" pitchFamily="18" charset="0"/>
                                      </a:rPr>
                                    </m:ctrlPr>
                                  </m:dPr>
                                  <m:e>
                                    <m:r>
                                      <m:rPr>
                                        <m:brk m:alnAt="7"/>
                                      </m:rP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e>
                                </m:d>
                                <m:r>
                                  <a:rPr lang="en-US" sz="5000" b="0" i="1" smtClean="0">
                                    <a:solidFill>
                                      <a:schemeClr val="bg1"/>
                                    </a:solidFill>
                                    <a:latin typeface="Cambria Math" panose="02040503050406030204" pitchFamily="18" charset="0"/>
                                  </a:rPr>
                                  <m:t>𝑍</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r>
                              <m:e>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e>
                                </m:d>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𝑍</m:t>
                                    </m:r>
                                  </m:e>
                                </m:d>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mr>
                            <m:mr>
                              <m:e>
                                <m:r>
                                  <a:rPr lang="en-US" sz="5000" b="1" i="0" smtClean="0">
                                    <a:solidFill>
                                      <a:schemeClr val="bg1"/>
                                    </a:solidFill>
                                    <a:latin typeface="Cambria Math" panose="02040503050406030204" pitchFamily="18" charset="0"/>
                                  </a:rPr>
                                  <m:t>𝐗</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𝑍</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1332965" y="2130587"/>
                <a:ext cx="9555052" cy="2673617"/>
              </a:xfrm>
              <a:prstGeom prst="rect">
                <a:avLst/>
              </a:prstGeom>
              <a:blipFill>
                <a:blip r:embed="rId2"/>
                <a:stretch>
                  <a:fillRect l="-39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3"/>
                <a:stretch>
                  <a:fillRect l="-2660" b="-322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A379E02-F5B9-1249-8CC9-671973E23631}"/>
              </a:ext>
            </a:extLst>
          </p:cNvPr>
          <p:cNvCxnSpPr>
            <a:cxnSpLocks/>
          </p:cNvCxnSpPr>
          <p:nvPr/>
        </p:nvCxnSpPr>
        <p:spPr>
          <a:xfrm flipH="1">
            <a:off x="9117142" y="1645882"/>
            <a:ext cx="615822" cy="504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81ECE2-D59B-504A-BF5D-3DB260CDE1F4}"/>
              </a:ext>
            </a:extLst>
          </p:cNvPr>
          <p:cNvCxnSpPr>
            <a:cxnSpLocks/>
          </p:cNvCxnSpPr>
          <p:nvPr/>
        </p:nvCxnSpPr>
        <p:spPr>
          <a:xfrm flipH="1">
            <a:off x="10234884" y="1910407"/>
            <a:ext cx="308708" cy="1393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DF2D-D433-CF44-AC1D-82A366E258CA}"/>
              </a:ext>
            </a:extLst>
          </p:cNvPr>
          <p:cNvSpPr txBox="1"/>
          <p:nvPr/>
        </p:nvSpPr>
        <p:spPr>
          <a:xfrm>
            <a:off x="9788903" y="784654"/>
            <a:ext cx="1695482" cy="1015663"/>
          </a:xfrm>
          <a:prstGeom prst="rect">
            <a:avLst/>
          </a:prstGeom>
          <a:noFill/>
        </p:spPr>
        <p:txBody>
          <a:bodyPr wrap="square" rtlCol="0">
            <a:spAutoFit/>
          </a:bodyPr>
          <a:lstStyle/>
          <a:p>
            <a:r>
              <a:rPr lang="en-US" sz="3000" dirty="0">
                <a:solidFill>
                  <a:schemeClr val="bg1"/>
                </a:solidFill>
              </a:rPr>
              <a:t>ATO weight</a:t>
            </a:r>
          </a:p>
        </p:txBody>
      </p:sp>
    </p:spTree>
    <p:extLst>
      <p:ext uri="{BB962C8B-B14F-4D97-AF65-F5344CB8AC3E}">
        <p14:creationId xmlns:p14="http://schemas.microsoft.com/office/powerpoint/2010/main" val="376581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1332965" y="2130587"/>
                <a:ext cx="9555052" cy="2673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𝒖</m:t>
                      </m:r>
                      <m:d>
                        <m:dPr>
                          <m:ctrlPr>
                            <a:rPr lang="en-US" sz="5000" b="1"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0" i="1" smtClean="0">
                          <a:solidFill>
                            <a:schemeClr val="bg1"/>
                          </a:solidFill>
                          <a:latin typeface="Cambria Math" panose="02040503050406030204" pitchFamily="18" charset="0"/>
                        </a:rPr>
                        <m:t>=</m:t>
                      </m:r>
                      <m:d>
                        <m:dPr>
                          <m:ctrlPr>
                            <a:rPr lang="en-US" sz="5000" b="0" i="1" smtClean="0">
                              <a:solidFill>
                                <a:schemeClr val="bg1"/>
                              </a:solidFill>
                              <a:latin typeface="Cambria Math" panose="02040503050406030204" pitchFamily="18" charset="0"/>
                            </a:rPr>
                          </m:ctrlPr>
                        </m:dPr>
                        <m:e>
                          <m:m>
                            <m:mPr>
                              <m:mcs>
                                <m:mc>
                                  <m:mcPr>
                                    <m:count m:val="1"/>
                                    <m:mcJc m:val="center"/>
                                  </m:mcPr>
                                </m:mc>
                              </m:mcs>
                              <m:ctrlPr>
                                <a:rPr lang="en-US" sz="5000" b="0" i="1" smtClean="0">
                                  <a:solidFill>
                                    <a:schemeClr val="tx1">
                                      <a:lumMod val="75000"/>
                                      <a:lumOff val="25000"/>
                                    </a:schemeClr>
                                  </a:solidFill>
                                  <a:latin typeface="Cambria Math" panose="02040503050406030204" pitchFamily="18" charset="0"/>
                                </a:rPr>
                              </m:ctrlPr>
                            </m:mPr>
                            <m:mr>
                              <m:e>
                                <m:d>
                                  <m:dPr>
                                    <m:ctrlPr>
                                      <a:rPr lang="en-US" sz="5000" b="0" i="1" smtClean="0">
                                        <a:solidFill>
                                          <a:schemeClr val="tx1">
                                            <a:lumMod val="75000"/>
                                            <a:lumOff val="25000"/>
                                          </a:schemeClr>
                                        </a:solidFill>
                                        <a:latin typeface="Cambria Math" panose="02040503050406030204" pitchFamily="18" charset="0"/>
                                      </a:rPr>
                                    </m:ctrlPr>
                                  </m:dPr>
                                  <m:e>
                                    <m:r>
                                      <m:rPr>
                                        <m:brk m:alnAt="7"/>
                                      </m:rPr>
                                      <a:rPr lang="en-US" sz="5000" b="0" i="1" smtClean="0">
                                        <a:solidFill>
                                          <a:schemeClr val="tx1">
                                            <a:lumMod val="75000"/>
                                            <a:lumOff val="25000"/>
                                          </a:schemeClr>
                                        </a:solidFill>
                                        <a:latin typeface="Cambria Math" panose="02040503050406030204" pitchFamily="18" charset="0"/>
                                      </a:rPr>
                                      <m:t>𝑌</m:t>
                                    </m:r>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1</m:t>
                                        </m:r>
                                      </m:sub>
                                    </m:sSub>
                                  </m:e>
                                </m:d>
                                <m:r>
                                  <a:rPr lang="en-US" sz="5000" b="0" i="1" smtClean="0">
                                    <a:solidFill>
                                      <a:schemeClr val="tx1">
                                        <a:lumMod val="75000"/>
                                        <a:lumOff val="25000"/>
                                      </a:schemeClr>
                                    </a:solidFill>
                                    <a:latin typeface="Cambria Math" panose="02040503050406030204" pitchFamily="18" charset="0"/>
                                  </a:rPr>
                                  <m:t>𝑍</m:t>
                                </m:r>
                                <m:d>
                                  <m:dPr>
                                    <m:ctrlPr>
                                      <a:rPr lang="en-US" sz="5000" b="0" i="1" smtClean="0">
                                        <a:solidFill>
                                          <a:schemeClr val="tx1">
                                            <a:lumMod val="75000"/>
                                            <a:lumOff val="25000"/>
                                          </a:schemeClr>
                                        </a:solidFill>
                                        <a:latin typeface="Cambria Math" panose="02040503050406030204" pitchFamily="18" charset="0"/>
                                      </a:rPr>
                                    </m:ctrlPr>
                                  </m:dPr>
                                  <m:e>
                                    <m:r>
                                      <a:rPr lang="en-US" sz="5000" b="0" i="1" smtClean="0">
                                        <a:solidFill>
                                          <a:schemeClr val="tx1">
                                            <a:lumMod val="75000"/>
                                            <a:lumOff val="25000"/>
                                          </a:schemeClr>
                                        </a:solidFill>
                                        <a:latin typeface="Cambria Math" panose="02040503050406030204" pitchFamily="18" charset="0"/>
                                      </a:rPr>
                                      <m:t>1−</m:t>
                                    </m:r>
                                    <m:r>
                                      <a:rPr lang="en-US" sz="5000" b="0" i="1" smtClean="0">
                                        <a:solidFill>
                                          <a:schemeClr val="tx1">
                                            <a:lumMod val="75000"/>
                                            <a:lumOff val="25000"/>
                                          </a:schemeClr>
                                        </a:solidFill>
                                        <a:latin typeface="Cambria Math" panose="02040503050406030204" pitchFamily="18" charset="0"/>
                                      </a:rPr>
                                      <m:t>𝑒</m:t>
                                    </m:r>
                                    <m:d>
                                      <m:dPr>
                                        <m:ctrlPr>
                                          <a:rPr lang="en-US" sz="5000" b="0" i="1" smtClean="0">
                                            <a:solidFill>
                                              <a:schemeClr val="tx1">
                                                <a:lumMod val="75000"/>
                                                <a:lumOff val="25000"/>
                                              </a:schemeClr>
                                            </a:solidFill>
                                            <a:latin typeface="Cambria Math" panose="02040503050406030204" pitchFamily="18" charset="0"/>
                                          </a:rPr>
                                        </m:ctrlPr>
                                      </m:dPr>
                                      <m:e>
                                        <m:r>
                                          <a:rPr lang="en-US" sz="5000" b="1" i="0" smtClean="0">
                                            <a:solidFill>
                                              <a:schemeClr val="tx1">
                                                <a:lumMod val="75000"/>
                                                <a:lumOff val="25000"/>
                                              </a:schemeClr>
                                            </a:solidFill>
                                            <a:latin typeface="Cambria Math" panose="02040503050406030204" pitchFamily="18" charset="0"/>
                                          </a:rPr>
                                          <m:t>𝐗</m:t>
                                        </m:r>
                                        <m:r>
                                          <a:rPr lang="en-US" sz="5000" b="0" i="1" smtClean="0">
                                            <a:solidFill>
                                              <a:schemeClr val="tx1">
                                                <a:lumMod val="75000"/>
                                                <a:lumOff val="25000"/>
                                              </a:schemeClr>
                                            </a:solidFill>
                                            <a:latin typeface="Cambria Math" panose="02040503050406030204" pitchFamily="18" charset="0"/>
                                          </a:rPr>
                                          <m:t>, </m:t>
                                        </m:r>
                                        <m:r>
                                          <a:rPr lang="en-US" sz="5000" b="1" i="1" smtClean="0">
                                            <a:solidFill>
                                              <a:schemeClr val="tx1">
                                                <a:lumMod val="75000"/>
                                                <a:lumOff val="25000"/>
                                              </a:schemeClr>
                                            </a:solidFill>
                                            <a:latin typeface="Cambria Math" panose="02040503050406030204" pitchFamily="18" charset="0"/>
                                          </a:rPr>
                                          <m:t>𝜷</m:t>
                                        </m:r>
                                      </m:e>
                                    </m:d>
                                  </m:e>
                                </m:d>
                              </m:e>
                            </m:mr>
                            <m:mr>
                              <m:e>
                                <m:d>
                                  <m:dPr>
                                    <m:ctrlPr>
                                      <a:rPr lang="en-US" sz="5000" b="0" i="1" smtClean="0">
                                        <a:solidFill>
                                          <a:schemeClr val="tx1">
                                            <a:lumMod val="75000"/>
                                            <a:lumOff val="25000"/>
                                          </a:schemeClr>
                                        </a:solidFill>
                                        <a:latin typeface="Cambria Math" panose="02040503050406030204" pitchFamily="18" charset="0"/>
                                      </a:rPr>
                                    </m:ctrlPr>
                                  </m:dPr>
                                  <m:e>
                                    <m:r>
                                      <a:rPr lang="en-US" sz="5000" b="0" i="1" smtClean="0">
                                        <a:solidFill>
                                          <a:schemeClr val="tx1">
                                            <a:lumMod val="75000"/>
                                            <a:lumOff val="25000"/>
                                          </a:schemeClr>
                                        </a:solidFill>
                                        <a:latin typeface="Cambria Math" panose="02040503050406030204" pitchFamily="18" charset="0"/>
                                      </a:rPr>
                                      <m:t>𝑌</m:t>
                                    </m:r>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e>
                                </m:d>
                                <m:d>
                                  <m:dPr>
                                    <m:ctrlPr>
                                      <a:rPr lang="en-US" sz="5000" b="0" i="1" smtClean="0">
                                        <a:solidFill>
                                          <a:schemeClr val="tx1">
                                            <a:lumMod val="75000"/>
                                            <a:lumOff val="25000"/>
                                          </a:schemeClr>
                                        </a:solidFill>
                                        <a:latin typeface="Cambria Math" panose="02040503050406030204" pitchFamily="18" charset="0"/>
                                      </a:rPr>
                                    </m:ctrlPr>
                                  </m:dPr>
                                  <m:e>
                                    <m:r>
                                      <a:rPr lang="en-US" sz="5000" b="0" i="1" smtClean="0">
                                        <a:solidFill>
                                          <a:schemeClr val="tx1">
                                            <a:lumMod val="75000"/>
                                            <a:lumOff val="25000"/>
                                          </a:schemeClr>
                                        </a:solidFill>
                                        <a:latin typeface="Cambria Math" panose="02040503050406030204" pitchFamily="18" charset="0"/>
                                      </a:rPr>
                                      <m:t>1−</m:t>
                                    </m:r>
                                    <m:r>
                                      <a:rPr lang="en-US" sz="5000" b="0" i="1" smtClean="0">
                                        <a:solidFill>
                                          <a:schemeClr val="tx1">
                                            <a:lumMod val="75000"/>
                                            <a:lumOff val="25000"/>
                                          </a:schemeClr>
                                        </a:solidFill>
                                        <a:latin typeface="Cambria Math" panose="02040503050406030204" pitchFamily="18" charset="0"/>
                                      </a:rPr>
                                      <m:t>𝑍</m:t>
                                    </m:r>
                                  </m:e>
                                </m:d>
                                <m:r>
                                  <a:rPr lang="en-US" sz="5000" b="0" i="1" smtClean="0">
                                    <a:solidFill>
                                      <a:schemeClr val="tx1">
                                        <a:lumMod val="75000"/>
                                        <a:lumOff val="25000"/>
                                      </a:schemeClr>
                                    </a:solidFill>
                                    <a:latin typeface="Cambria Math" panose="02040503050406030204" pitchFamily="18" charset="0"/>
                                  </a:rPr>
                                  <m:t>𝑒</m:t>
                                </m:r>
                                <m:d>
                                  <m:dPr>
                                    <m:ctrlPr>
                                      <a:rPr lang="en-US" sz="5000" b="0" i="1" smtClean="0">
                                        <a:solidFill>
                                          <a:schemeClr val="tx1">
                                            <a:lumMod val="75000"/>
                                            <a:lumOff val="25000"/>
                                          </a:schemeClr>
                                        </a:solidFill>
                                        <a:latin typeface="Cambria Math" panose="02040503050406030204" pitchFamily="18" charset="0"/>
                                      </a:rPr>
                                    </m:ctrlPr>
                                  </m:dPr>
                                  <m:e>
                                    <m:r>
                                      <a:rPr lang="en-US" sz="5000" b="1" i="0" smtClean="0">
                                        <a:solidFill>
                                          <a:schemeClr val="tx1">
                                            <a:lumMod val="75000"/>
                                            <a:lumOff val="25000"/>
                                          </a:schemeClr>
                                        </a:solidFill>
                                        <a:latin typeface="Cambria Math" panose="02040503050406030204" pitchFamily="18" charset="0"/>
                                      </a:rPr>
                                      <m:t>𝐗</m:t>
                                    </m:r>
                                    <m:r>
                                      <a:rPr lang="en-US" sz="5000" b="0" i="1" smtClean="0">
                                        <a:solidFill>
                                          <a:schemeClr val="tx1">
                                            <a:lumMod val="75000"/>
                                            <a:lumOff val="25000"/>
                                          </a:schemeClr>
                                        </a:solidFill>
                                        <a:latin typeface="Cambria Math" panose="02040503050406030204" pitchFamily="18" charset="0"/>
                                      </a:rPr>
                                      <m:t>, </m:t>
                                    </m:r>
                                    <m:r>
                                      <a:rPr lang="en-US" sz="5000" b="1" i="1" smtClean="0">
                                        <a:solidFill>
                                          <a:schemeClr val="tx1">
                                            <a:lumMod val="75000"/>
                                            <a:lumOff val="25000"/>
                                          </a:schemeClr>
                                        </a:solidFill>
                                        <a:latin typeface="Cambria Math" panose="02040503050406030204" pitchFamily="18" charset="0"/>
                                      </a:rPr>
                                      <m:t>𝜷</m:t>
                                    </m:r>
                                  </m:e>
                                </m:d>
                              </m:e>
                            </m:mr>
                            <m:mr>
                              <m:e>
                                <m:r>
                                  <a:rPr lang="en-US" sz="5000" b="1" i="0" smtClean="0">
                                    <a:solidFill>
                                      <a:schemeClr val="bg1"/>
                                    </a:solidFill>
                                    <a:latin typeface="Cambria Math" panose="02040503050406030204" pitchFamily="18" charset="0"/>
                                  </a:rPr>
                                  <m:t>𝐗</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𝑍</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
                        </m:e>
                      </m:d>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1332965" y="2130587"/>
                <a:ext cx="9555052" cy="2673617"/>
              </a:xfrm>
              <a:prstGeom prst="rect">
                <a:avLst/>
              </a:prstGeom>
              <a:blipFill>
                <a:blip r:embed="rId2"/>
                <a:stretch>
                  <a:fillRect l="-39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3"/>
                <a:stretch>
                  <a:fillRect l="-2660" b="-32258"/>
                </a:stretch>
              </a:blipFill>
            </p:spPr>
            <p:txBody>
              <a:bodyPr/>
              <a:lstStyle/>
              <a:p>
                <a:r>
                  <a:rPr lang="en-US">
                    <a:noFill/>
                  </a:rPr>
                  <a:t> </a:t>
                </a:r>
              </a:p>
            </p:txBody>
          </p:sp>
        </mc:Fallback>
      </mc:AlternateContent>
    </p:spTree>
    <p:extLst>
      <p:ext uri="{BB962C8B-B14F-4D97-AF65-F5344CB8AC3E}">
        <p14:creationId xmlns:p14="http://schemas.microsoft.com/office/powerpoint/2010/main" val="3772620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4"/>
                <a:stretch>
                  <a:fillRect l="-2660" b="-32258"/>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3"/>
                <a:stretch>
                  <a:fillRect l="-2667" r="-267"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BD1BEB-CA32-9F4C-B179-066A4A7B54C3}"/>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F8BD1BEB-CA32-9F4C-B179-066A4A7B54C3}"/>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4"/>
                <a:stretch>
                  <a:fillRect l="-2466" b="-1493"/>
                </a:stretch>
              </a:blipFill>
            </p:spPr>
            <p:txBody>
              <a:bodyPr/>
              <a:lstStyle/>
              <a:p>
                <a:r>
                  <a:rPr lang="en-US">
                    <a:noFill/>
                  </a:rPr>
                  <a:t> </a:t>
                </a:r>
              </a:p>
            </p:txBody>
          </p:sp>
        </mc:Fallback>
      </mc:AlternateContent>
    </p:spTree>
    <p:extLst>
      <p:ext uri="{BB962C8B-B14F-4D97-AF65-F5344CB8AC3E}">
        <p14:creationId xmlns:p14="http://schemas.microsoft.com/office/powerpoint/2010/main" val="117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𝑌</m:t>
                                    </m:r>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𝜇</m:t>
                                        </m:r>
                                      </m:e>
                                      <m:sub>
                                        <m:r>
                                          <a:rPr lang="en-US" sz="4000" b="0" i="1" smtClean="0">
                                            <a:solidFill>
                                              <a:schemeClr val="tx1">
                                                <a:lumMod val="75000"/>
                                                <a:lumOff val="25000"/>
                                              </a:schemeClr>
                                            </a:solidFill>
                                            <a:latin typeface="Cambria Math" panose="02040503050406030204" pitchFamily="18" charset="0"/>
                                          </a:rPr>
                                          <m:t>0</m:t>
                                        </m:r>
                                      </m:sub>
                                    </m:sSub>
                                  </m:e>
                                </m:d>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1−</m:t>
                                    </m:r>
                                    <m:r>
                                      <a:rPr lang="en-US" sz="4000" b="0" i="1" smtClean="0">
                                        <a:solidFill>
                                          <a:schemeClr val="tx1">
                                            <a:lumMod val="75000"/>
                                            <a:lumOff val="25000"/>
                                          </a:schemeClr>
                                        </a:solidFill>
                                        <a:latin typeface="Cambria Math" panose="02040503050406030204" pitchFamily="18" charset="0"/>
                                      </a:rPr>
                                      <m:t>𝑍</m:t>
                                    </m:r>
                                  </m:e>
                                </m:d>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mr>
                            <m:mr>
                              <m:e>
                                <m:r>
                                  <a:rPr lang="en-US" sz="4000" b="1" i="0" smtClean="0">
                                    <a:solidFill>
                                      <a:schemeClr val="tx1">
                                        <a:lumMod val="75000"/>
                                        <a:lumOff val="25000"/>
                                      </a:schemeClr>
                                    </a:solidFill>
                                    <a:latin typeface="Cambria Math" panose="02040503050406030204" pitchFamily="18" charset="0"/>
                                  </a:rPr>
                                  <m:t>𝐗</m:t>
                                </m:r>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𝑍</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0" smtClean="0">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E86211DB-0568-0D4B-8D20-4C71A0EE058D}"/>
              </a:ext>
            </a:extLst>
          </p:cNvPr>
          <p:cNvCxnSpPr/>
          <p:nvPr/>
        </p:nvCxnSpPr>
        <p:spPr>
          <a:xfrm flipH="1">
            <a:off x="9957775" y="1623527"/>
            <a:ext cx="17241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3C2F14-9714-B147-AD27-BCD06F25BD37}"/>
              </a:ext>
            </a:extLst>
          </p:cNvPr>
          <p:cNvCxnSpPr>
            <a:cxnSpLocks/>
          </p:cNvCxnSpPr>
          <p:nvPr/>
        </p:nvCxnSpPr>
        <p:spPr>
          <a:xfrm>
            <a:off x="1914877" y="3409561"/>
            <a:ext cx="0" cy="554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bg1"/>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smtClean="0">
                                    <a:solidFill>
                                      <a:schemeClr val="bg1"/>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1</m:t>
                                            </m:r>
                                          </m:sub>
                                        </m:sSub>
                                      </m:e>
                                    </m:d>
                                    <m:r>
                                      <a:rPr lang="en-US" sz="3200" i="1">
                                        <a:solidFill>
                                          <a:schemeClr val="bg1"/>
                                        </a:solidFill>
                                        <a:latin typeface="Cambria Math" panose="02040503050406030204" pitchFamily="18" charset="0"/>
                                      </a:rPr>
                                      <m:t>𝑍𝑒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r>
                              <m:e>
                                <m:r>
                                  <a:rPr lang="en-US" sz="3200" i="1" smtClean="0">
                                    <a:solidFill>
                                      <a:schemeClr val="bg1"/>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e>
                                </m:d>
                              </m:e>
                              <m:e>
                                <m:r>
                                  <a:rPr lang="en-US" sz="3200" i="1" smtClean="0">
                                    <a:solidFill>
                                      <a:schemeClr val="bg1"/>
                                    </a:solidFill>
                                    <a:latin typeface="Cambria Math" panose="02040503050406030204" pitchFamily="18" charset="0"/>
                                  </a:rPr>
                                  <m:t>−</m:t>
                                </m:r>
                                <m:r>
                                  <a:rPr lang="en-US" sz="3200" i="1" smtClean="0">
                                    <a:solidFill>
                                      <a:schemeClr val="bg1"/>
                                    </a:solidFill>
                                    <a:latin typeface="Cambria Math" panose="02040503050406030204" pitchFamily="18" charset="0"/>
                                  </a:rPr>
                                  <m:t>𝐸</m:t>
                                </m:r>
                                <m:r>
                                  <a:rPr lang="en-US" sz="320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0</m:t>
                                        </m:r>
                                      </m:sub>
                                    </m:sSub>
                                  </m:e>
                                </m:d>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mr>
                            <m:mr>
                              <m:e>
                                <m:r>
                                  <a:rPr lang="en-US" sz="3200" i="1" smtClean="0">
                                    <a:solidFill>
                                      <a:schemeClr val="bg1"/>
                                    </a:solidFill>
                                    <a:latin typeface="Cambria Math" panose="02040503050406030204" pitchFamily="18" charset="0"/>
                                  </a:rPr>
                                  <m:t>0</m:t>
                                </m:r>
                              </m:e>
                              <m:e>
                                <m:r>
                                  <a:rPr lang="en-US" sz="3200" i="1" smtClean="0">
                                    <a:solidFill>
                                      <a:schemeClr val="bg1"/>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𝐗𝐗</m:t>
                                        </m:r>
                                      </m:e>
                                      <m:sup>
                                        <m:r>
                                          <a:rPr lang="en-US" sz="3200" i="1">
                                            <a:solidFill>
                                              <a:schemeClr val="bg1"/>
                                            </a:solidFill>
                                            <a:latin typeface="Cambria Math" panose="02040503050406030204" pitchFamily="18" charset="0"/>
                                          </a:rPr>
                                          <m:t>𝑇</m:t>
                                        </m:r>
                                      </m:sup>
                                    </m:sSup>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
                        </m:e>
                      </m:d>
                    </m:oMath>
                  </m:oMathPara>
                </a14:m>
                <a:endParaRPr lang="en-US" sz="3200" dirty="0">
                  <a:solidFill>
                    <a:schemeClr val="bg1"/>
                  </a:solidFill>
                </a:endParaRPr>
              </a:p>
            </p:txBody>
          </p:sp>
        </mc:Choice>
        <mc:Fallback>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2550915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1433347" y="2016004"/>
                <a:ext cx="8114144"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0" smtClean="0">
                          <a:solidFill>
                            <a:schemeClr val="bg1"/>
                          </a:solidFill>
                          <a:latin typeface="Cambria Math" panose="02040503050406030204" pitchFamily="18" charset="0"/>
                        </a:rPr>
                        <m:t>𝐁</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𝐸</m:t>
                      </m:r>
                      <m:d>
                        <m:dPr>
                          <m:begChr m:val="["/>
                          <m:endChr m:val=""/>
                          <m:ctrlPr>
                            <a:rPr lang="en-US" sz="4000" b="0" i="1" smtClean="0">
                              <a:solidFill>
                                <a:schemeClr val="bg1"/>
                              </a:solidFill>
                              <a:latin typeface="Cambria Math" panose="02040503050406030204" pitchFamily="18" charset="0"/>
                            </a:rPr>
                          </m:ctrlPr>
                        </m:d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r>
                            <a:rPr lang="en-US" sz="4000" i="1">
                              <a:solidFill>
                                <a:schemeClr val="bg1"/>
                              </a:solidFill>
                              <a:latin typeface="Cambria Math" panose="02040503050406030204" pitchFamily="18" charset="0"/>
                            </a:rPr>
                            <m:t>×</m:t>
                          </m:r>
                          <m:r>
                            <m:rPr>
                              <m:nor/>
                            </m:rPr>
                            <a:rPr lang="en-US" sz="4000" dirty="0">
                              <a:solidFill>
                                <a:schemeClr val="bg1"/>
                              </a:solidFill>
                            </a:rPr>
                            <m:t> </m:t>
                          </m:r>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1433347" y="2016004"/>
                <a:ext cx="8114144" cy="2134239"/>
              </a:xfrm>
              <a:prstGeom prst="rect">
                <a:avLst/>
              </a:prstGeom>
              <a:blipFill>
                <a:blip r:embed="rId2"/>
                <a:stretch>
                  <a:fillRect l="-27031" t="-208876" r="-1875" b="-299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65BB9A5-0E0B-E442-95ED-B738F3E01813}"/>
                  </a:ext>
                </a:extLst>
              </p:cNvPr>
              <p:cNvSpPr/>
              <p:nvPr/>
            </p:nvSpPr>
            <p:spPr>
              <a:xfrm>
                <a:off x="3104085" y="4059634"/>
                <a:ext cx="6557243" cy="2427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solidFill>
                                <a:schemeClr val="bg1"/>
                              </a:solidFill>
                              <a:latin typeface="Cambria Math" panose="02040503050406030204" pitchFamily="18" charset="0"/>
                            </a:rPr>
                          </m:ctrlPr>
                        </m:dPr>
                        <m:e>
                          <m:sSup>
                            <m:sSupPr>
                              <m:ctrlPr>
                                <a:rPr lang="en-US" sz="4000" b="1" i="1" smtClean="0">
                                  <a:solidFill>
                                    <a:schemeClr val="bg1"/>
                                  </a:solidFill>
                                  <a:latin typeface="Cambria Math" panose="02040503050406030204" pitchFamily="18" charset="0"/>
                                </a:rPr>
                              </m:ctrlPr>
                            </m:sSup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e>
                            <m:sup>
                              <m:r>
                                <a:rPr lang="en-US" sz="4000" b="1" i="1" smtClean="0">
                                  <a:solidFill>
                                    <a:schemeClr val="bg1"/>
                                  </a:solidFill>
                                  <a:latin typeface="Cambria Math" panose="02040503050406030204" pitchFamily="18" charset="0"/>
                                </a:rPr>
                                <m:t>𝑻</m:t>
                              </m:r>
                            </m:sup>
                          </m:sSup>
                        </m:e>
                      </m:d>
                    </m:oMath>
                  </m:oMathPara>
                </a14:m>
                <a:endParaRPr lang="en-US" sz="4000" dirty="0"/>
              </a:p>
            </p:txBody>
          </p:sp>
        </mc:Choice>
        <mc:Fallback xmlns="">
          <p:sp>
            <p:nvSpPr>
              <p:cNvPr id="3" name="Rectangle 2">
                <a:extLst>
                  <a:ext uri="{FF2B5EF4-FFF2-40B4-BE49-F238E27FC236}">
                    <a16:creationId xmlns:a16="http://schemas.microsoft.com/office/drawing/2014/main" id="{165BB9A5-0E0B-E442-95ED-B738F3E01813}"/>
                  </a:ext>
                </a:extLst>
              </p:cNvPr>
              <p:cNvSpPr>
                <a:spLocks noRot="1" noChangeAspect="1" noMove="1" noResize="1" noEditPoints="1" noAdjustHandles="1" noChangeArrowheads="1" noChangeShapeType="1" noTextEdit="1"/>
              </p:cNvSpPr>
              <p:nvPr/>
            </p:nvSpPr>
            <p:spPr>
              <a:xfrm>
                <a:off x="3104085" y="4059634"/>
                <a:ext cx="6557243" cy="2427652"/>
              </a:xfrm>
              <a:prstGeom prst="rect">
                <a:avLst/>
              </a:prstGeom>
              <a:blipFill>
                <a:blip r:embed="rId3"/>
                <a:stretch>
                  <a:fillRect t="-214583" r="-60039" b="-308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52617-84E0-4E40-935C-AAADFFB39A49}"/>
                  </a:ext>
                </a:extLst>
              </p:cNvPr>
              <p:cNvSpPr txBox="1"/>
              <p:nvPr/>
            </p:nvSpPr>
            <p:spPr>
              <a:xfrm>
                <a:off x="3412681" y="609469"/>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8" name="TextBox 7">
                <a:extLst>
                  <a:ext uri="{FF2B5EF4-FFF2-40B4-BE49-F238E27FC236}">
                    <a16:creationId xmlns:a16="http://schemas.microsoft.com/office/drawing/2014/main" id="{CD652617-84E0-4E40-935C-AAADFFB39A49}"/>
                  </a:ext>
                </a:extLst>
              </p:cNvPr>
              <p:cNvSpPr txBox="1">
                <a:spLocks noRot="1" noChangeAspect="1" noMove="1" noResize="1" noEditPoints="1" noAdjustHandles="1" noChangeArrowheads="1" noChangeShapeType="1" noTextEdit="1"/>
              </p:cNvSpPr>
              <p:nvPr/>
            </p:nvSpPr>
            <p:spPr>
              <a:xfrm>
                <a:off x="3412681" y="609469"/>
                <a:ext cx="5442837" cy="769441"/>
              </a:xfrm>
              <a:prstGeom prst="rect">
                <a:avLst/>
              </a:prstGeom>
              <a:blipFill>
                <a:blip r:embed="rId4"/>
                <a:stretch>
                  <a:fillRect l="-3730" t="-8197" r="-2331" b="-36066"/>
                </a:stretch>
              </a:blipFill>
            </p:spPr>
            <p:txBody>
              <a:bodyPr/>
              <a:lstStyle/>
              <a:p>
                <a:r>
                  <a:rPr lang="en-US">
                    <a:noFill/>
                  </a:rPr>
                  <a:t> </a:t>
                </a:r>
              </a:p>
            </p:txBody>
          </p:sp>
        </mc:Fallback>
      </mc:AlternateContent>
    </p:spTree>
    <p:extLst>
      <p:ext uri="{BB962C8B-B14F-4D97-AF65-F5344CB8AC3E}">
        <p14:creationId xmlns:p14="http://schemas.microsoft.com/office/powerpoint/2010/main" val="2968002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616235"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0"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616235" cy="1214243"/>
              </a:xfrm>
              <a:prstGeom prst="rect">
                <a:avLst/>
              </a:prstGeom>
              <a:blipFill>
                <a:blip r:embed="rId3"/>
                <a:stretch>
                  <a:fillRect l="-383"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63995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639959" cy="1214243"/>
              </a:xfrm>
              <a:prstGeom prst="rect">
                <a:avLst/>
              </a:prstGeom>
              <a:blipFill>
                <a:blip r:embed="rId4"/>
                <a:stretch>
                  <a:fillRect l="-382"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36579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365799" cy="1214243"/>
              </a:xfrm>
              <a:prstGeom prst="rect">
                <a:avLst/>
              </a:prstGeom>
              <a:blipFill>
                <a:blip r:embed="rId5"/>
                <a:stretch>
                  <a:fillRect l="-344" b="-4124"/>
                </a:stretch>
              </a:blipFill>
            </p:spPr>
            <p:txBody>
              <a:bodyPr/>
              <a:lstStyle/>
              <a:p>
                <a:r>
                  <a:rPr lang="en-US">
                    <a:noFill/>
                  </a:rPr>
                  <a:t> </a:t>
                </a:r>
              </a:p>
            </p:txBody>
          </p:sp>
        </mc:Fallback>
      </mc:AlternateContent>
    </p:spTree>
    <p:extLst>
      <p:ext uri="{BB962C8B-B14F-4D97-AF65-F5344CB8AC3E}">
        <p14:creationId xmlns:p14="http://schemas.microsoft.com/office/powerpoint/2010/main" val="941407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616235"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0"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616235" cy="1214243"/>
              </a:xfrm>
              <a:prstGeom prst="rect">
                <a:avLst/>
              </a:prstGeom>
              <a:blipFill>
                <a:blip r:embed="rId3"/>
                <a:stretch>
                  <a:fillRect l="-383"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63995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639959" cy="1214243"/>
              </a:xfrm>
              <a:prstGeom prst="rect">
                <a:avLst/>
              </a:prstGeom>
              <a:blipFill>
                <a:blip r:embed="rId4"/>
                <a:stretch>
                  <a:fillRect l="-382"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36579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365799" cy="1214243"/>
              </a:xfrm>
              <a:prstGeom prst="rect">
                <a:avLst/>
              </a:prstGeom>
              <a:blipFill>
                <a:blip r:embed="rId5"/>
                <a:stretch>
                  <a:fillRect l="-344" b="-4124"/>
                </a:stretch>
              </a:blipFill>
            </p:spPr>
            <p:txBody>
              <a:bodyPr/>
              <a:lstStyle/>
              <a:p>
                <a:r>
                  <a:rPr lang="en-US">
                    <a:noFill/>
                  </a:rPr>
                  <a:t> </a:t>
                </a:r>
              </a:p>
            </p:txBody>
          </p:sp>
        </mc:Fallback>
      </mc:AlternateContent>
    </p:spTree>
    <p:extLst>
      <p:ext uri="{BB962C8B-B14F-4D97-AF65-F5344CB8AC3E}">
        <p14:creationId xmlns:p14="http://schemas.microsoft.com/office/powerpoint/2010/main" val="134454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616235"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0"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616235" cy="1214243"/>
              </a:xfrm>
              <a:prstGeom prst="rect">
                <a:avLst/>
              </a:prstGeom>
              <a:blipFill>
                <a:blip r:embed="rId3"/>
                <a:stretch>
                  <a:fillRect l="-383"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63995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begChr m:val="["/>
                              <m:endChr m:val="]"/>
                              <m:ctrlPr>
                                <a:rPr lang="en-US" sz="4000" b="0" i="1" smtClean="0">
                                  <a:solidFill>
                                    <a:schemeClr val="tx1">
                                      <a:lumMod val="75000"/>
                                      <a:lumOff val="25000"/>
                                    </a:schemeClr>
                                  </a:solidFill>
                                  <a:latin typeface="Cambria Math" panose="02040503050406030204" pitchFamily="18" charset="0"/>
                                </a:rPr>
                              </m:ctrlPr>
                            </m:dPr>
                            <m:e>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−1</m:t>
                                  </m:r>
                                </m:sup>
                              </m:sSup>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𝐁</m:t>
                                      </m:r>
                                    </m:e>
                                  </m:acc>
                                </m:e>
                                <m:sub>
                                  <m:r>
                                    <a:rPr lang="en-US" sz="4000" i="1">
                                      <a:solidFill>
                                        <a:schemeClr val="tx1">
                                          <a:lumMod val="75000"/>
                                          <a:lumOff val="25000"/>
                                        </a:schemeClr>
                                      </a:solidFill>
                                      <a:latin typeface="Cambria Math" panose="02040503050406030204" pitchFamily="18" charset="0"/>
                                    </a:rPr>
                                    <m:t>𝑛</m:t>
                                  </m:r>
                                </m:sub>
                              </m:sSub>
                              <m:sSup>
                                <m:sSupPr>
                                  <m:ctrlPr>
                                    <a:rPr lang="en-US" sz="4000" i="1">
                                      <a:solidFill>
                                        <a:schemeClr val="tx1">
                                          <a:lumMod val="75000"/>
                                          <a:lumOff val="25000"/>
                                        </a:schemeClr>
                                      </a:solidFill>
                                      <a:latin typeface="Cambria Math" panose="02040503050406030204" pitchFamily="18" charset="0"/>
                                    </a:rPr>
                                  </m:ctrlPr>
                                </m:sSupPr>
                                <m:e>
                                  <m:sSub>
                                    <m:sSubPr>
                                      <m:ctrlPr>
                                        <a:rPr lang="en-US" sz="4000" i="1">
                                          <a:solidFill>
                                            <a:schemeClr val="tx1">
                                              <a:lumMod val="75000"/>
                                              <a:lumOff val="25000"/>
                                            </a:schemeClr>
                                          </a:solidFill>
                                          <a:latin typeface="Cambria Math" panose="02040503050406030204" pitchFamily="18" charset="0"/>
                                        </a:rPr>
                                      </m:ctrlPr>
                                    </m:sSubPr>
                                    <m:e>
                                      <m:acc>
                                        <m:accPr>
                                          <m:chr m:val="̂"/>
                                          <m:ctrlPr>
                                            <a:rPr lang="en-US" sz="4000" b="1" i="1">
                                              <a:solidFill>
                                                <a:schemeClr val="tx1">
                                                  <a:lumMod val="75000"/>
                                                  <a:lumOff val="25000"/>
                                                </a:schemeClr>
                                              </a:solidFill>
                                              <a:latin typeface="Cambria Math" panose="02040503050406030204" pitchFamily="18" charset="0"/>
                                            </a:rPr>
                                          </m:ctrlPr>
                                        </m:accPr>
                                        <m:e>
                                          <m:r>
                                            <a:rPr lang="en-US" sz="4000" b="1">
                                              <a:solidFill>
                                                <a:schemeClr val="tx1">
                                                  <a:lumMod val="75000"/>
                                                  <a:lumOff val="25000"/>
                                                </a:schemeClr>
                                              </a:solidFill>
                                              <a:latin typeface="Cambria Math" panose="02040503050406030204" pitchFamily="18" charset="0"/>
                                            </a:rPr>
                                            <m:t>𝐀</m:t>
                                          </m:r>
                                        </m:e>
                                      </m:acc>
                                    </m:e>
                                    <m:sub>
                                      <m:r>
                                        <a:rPr lang="en-US" sz="4000" i="1">
                                          <a:solidFill>
                                            <a:schemeClr val="tx1">
                                              <a:lumMod val="75000"/>
                                              <a:lumOff val="25000"/>
                                            </a:schemeClr>
                                          </a:solidFill>
                                          <a:latin typeface="Cambria Math" panose="02040503050406030204" pitchFamily="18" charset="0"/>
                                        </a:rPr>
                                        <m:t>𝑛</m:t>
                                      </m:r>
                                    </m:sub>
                                  </m:sSub>
                                </m:e>
                                <m:sup>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639959" cy="1214243"/>
              </a:xfrm>
              <a:prstGeom prst="rect">
                <a:avLst/>
              </a:prstGeom>
              <a:blipFill>
                <a:blip r:embed="rId4"/>
                <a:stretch>
                  <a:fillRect l="-382"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36579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365799" cy="1214243"/>
              </a:xfrm>
              <a:prstGeom prst="rect">
                <a:avLst/>
              </a:prstGeom>
              <a:blipFill>
                <a:blip r:embed="rId5"/>
                <a:stretch>
                  <a:fillRect l="-344" b="-4124"/>
                </a:stretch>
              </a:blipFill>
            </p:spPr>
            <p:txBody>
              <a:bodyPr/>
              <a:lstStyle/>
              <a:p>
                <a:r>
                  <a:rPr lang="en-US">
                    <a:noFill/>
                  </a:rPr>
                  <a:t> </a:t>
                </a:r>
              </a:p>
            </p:txBody>
          </p:sp>
        </mc:Fallback>
      </mc:AlternateContent>
    </p:spTree>
    <p:extLst>
      <p:ext uri="{BB962C8B-B14F-4D97-AF65-F5344CB8AC3E}">
        <p14:creationId xmlns:p14="http://schemas.microsoft.com/office/powerpoint/2010/main" val="1165928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616235"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0"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616235" cy="1214243"/>
              </a:xfrm>
              <a:prstGeom prst="rect">
                <a:avLst/>
              </a:prstGeom>
              <a:blipFill>
                <a:blip r:embed="rId3"/>
                <a:stretch>
                  <a:fillRect l="-383"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63995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639959" cy="1214243"/>
              </a:xfrm>
              <a:prstGeom prst="rect">
                <a:avLst/>
              </a:prstGeom>
              <a:blipFill>
                <a:blip r:embed="rId4"/>
                <a:stretch>
                  <a:fillRect l="-382"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365799"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begChr m:val="["/>
                              <m:endChr m:val="]"/>
                              <m:ctrlPr>
                                <a:rPr lang="en-US" sz="4000" b="0" i="1" smtClean="0">
                                  <a:solidFill>
                                    <a:schemeClr val="bg1"/>
                                  </a:solidFill>
                                  <a:latin typeface="Cambria Math" panose="02040503050406030204" pitchFamily="18" charset="0"/>
                                </a:rPr>
                              </m:ctrlPr>
                            </m:dPr>
                            <m:e>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−1</m:t>
                                  </m:r>
                                </m:sup>
                              </m:sSup>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𝐁</m:t>
                                      </m:r>
                                    </m:e>
                                  </m:acc>
                                </m:e>
                                <m:sub>
                                  <m:r>
                                    <a:rPr lang="en-US" sz="4000" i="1">
                                      <a:solidFill>
                                        <a:schemeClr val="bg1"/>
                                      </a:solidFill>
                                      <a:latin typeface="Cambria Math" panose="02040503050406030204" pitchFamily="18" charset="0"/>
                                    </a:rPr>
                                    <m:t>𝑛</m:t>
                                  </m:r>
                                </m:sub>
                              </m:sSub>
                              <m:sSup>
                                <m:sSupPr>
                                  <m:ctrlPr>
                                    <a:rPr lang="en-US" sz="4000" i="1">
                                      <a:solidFill>
                                        <a:schemeClr val="bg1"/>
                                      </a:solidFill>
                                      <a:latin typeface="Cambria Math" panose="02040503050406030204" pitchFamily="18" charset="0"/>
                                    </a:rPr>
                                  </m:ctrlPr>
                                </m:sSupPr>
                                <m:e>
                                  <m:sSub>
                                    <m:sSubPr>
                                      <m:ctrlPr>
                                        <a:rPr lang="en-US" sz="4000" i="1">
                                          <a:solidFill>
                                            <a:schemeClr val="bg1"/>
                                          </a:solidFill>
                                          <a:latin typeface="Cambria Math" panose="02040503050406030204" pitchFamily="18" charset="0"/>
                                        </a:rPr>
                                      </m:ctrlPr>
                                    </m:sSubPr>
                                    <m:e>
                                      <m:acc>
                                        <m:accPr>
                                          <m:chr m:val="̂"/>
                                          <m:ctrlPr>
                                            <a:rPr lang="en-US" sz="4000" b="1" i="1">
                                              <a:solidFill>
                                                <a:schemeClr val="bg1"/>
                                              </a:solidFill>
                                              <a:latin typeface="Cambria Math" panose="02040503050406030204" pitchFamily="18" charset="0"/>
                                            </a:rPr>
                                          </m:ctrlPr>
                                        </m:accPr>
                                        <m:e>
                                          <m:r>
                                            <a:rPr lang="en-US" sz="4000" b="1">
                                              <a:solidFill>
                                                <a:schemeClr val="bg1"/>
                                              </a:solidFill>
                                              <a:latin typeface="Cambria Math" panose="02040503050406030204" pitchFamily="18" charset="0"/>
                                            </a:rPr>
                                            <m:t>𝐀</m:t>
                                          </m:r>
                                        </m:e>
                                      </m:acc>
                                    </m:e>
                                    <m:sub>
                                      <m:r>
                                        <a:rPr lang="en-US" sz="4000" i="1">
                                          <a:solidFill>
                                            <a:schemeClr val="bg1"/>
                                          </a:solidFill>
                                          <a:latin typeface="Cambria Math" panose="02040503050406030204" pitchFamily="18" charset="0"/>
                                        </a:rPr>
                                        <m:t>𝑛</m:t>
                                      </m:r>
                                    </m:sub>
                                  </m:sSub>
                                </m:e>
                                <m:sup>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365799" cy="1214243"/>
              </a:xfrm>
              <a:prstGeom prst="rect">
                <a:avLst/>
              </a:prstGeom>
              <a:blipFill>
                <a:blip r:embed="rId5"/>
                <a:stretch>
                  <a:fillRect l="-344" b="-4124"/>
                </a:stretch>
              </a:blipFill>
            </p:spPr>
            <p:txBody>
              <a:bodyPr/>
              <a:lstStyle/>
              <a:p>
                <a:r>
                  <a:rPr lang="en-US">
                    <a:noFill/>
                  </a:rPr>
                  <a:t> </a:t>
                </a:r>
              </a:p>
            </p:txBody>
          </p:sp>
        </mc:Fallback>
      </mc:AlternateContent>
    </p:spTree>
    <p:extLst>
      <p:ext uri="{BB962C8B-B14F-4D97-AF65-F5344CB8AC3E}">
        <p14:creationId xmlns:p14="http://schemas.microsoft.com/office/powerpoint/2010/main" val="101664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What if we want to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a:bodyPr>
          <a:lstStyle/>
          <a:p>
            <a:r>
              <a:rPr lang="en-US" dirty="0"/>
              <a:t>Fit a weighted generalized linear model Y ~ Z + </a:t>
            </a:r>
            <a:r>
              <a:rPr lang="en-US" b="1" dirty="0"/>
              <a:t>X</a:t>
            </a:r>
          </a:p>
          <a:p>
            <a:r>
              <a:rPr lang="en-US" dirty="0"/>
              <a:t>Doubly robust estimator</a:t>
            </a:r>
          </a:p>
        </p:txBody>
      </p:sp>
    </p:spTree>
    <p:extLst>
      <p:ext uri="{BB962C8B-B14F-4D97-AF65-F5344CB8AC3E}">
        <p14:creationId xmlns:p14="http://schemas.microsoft.com/office/powerpoint/2010/main" val="3467263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Fit a weighted generalized linear model Y ~ Z + </a:t>
            </a:r>
            <a:r>
              <a:rPr lang="en-US" b="1" dirty="0">
                <a:solidFill>
                  <a:schemeClr val="tx1">
                    <a:lumMod val="75000"/>
                    <a:lumOff val="25000"/>
                  </a:schemeClr>
                </a:solidFill>
              </a:rPr>
              <a:t>X</a:t>
            </a:r>
          </a:p>
          <a:p>
            <a:r>
              <a:rPr lang="en-US" dirty="0">
                <a:solidFill>
                  <a:schemeClr val="tx1">
                    <a:lumMod val="75000"/>
                    <a:lumOff val="25000"/>
                  </a:schemeClr>
                </a:solidFill>
              </a:rPr>
              <a:t>Doubly robust estimator</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smtClean="0">
                                      <a:solidFill>
                                        <a:schemeClr val="tx1">
                                          <a:lumMod val="75000"/>
                                          <a:lumOff val="25000"/>
                                        </a:schemeClr>
                                      </a:solidFill>
                                      <a:latin typeface="Cambria Math" panose="02040503050406030204" pitchFamily="18" charset="0"/>
                                    </a:rPr>
                                    <m:t>+</m:t>
                                  </m:r>
                                  <m:d>
                                    <m:dPr>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1</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0</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8894</TotalTime>
  <Words>4785</Words>
  <Application>Microsoft Macintosh PowerPoint</Application>
  <PresentationFormat>Widescreen</PresentationFormat>
  <Paragraphs>694</Paragraphs>
  <Slides>167</Slides>
  <Notes>94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167</vt:i4>
      </vt:variant>
    </vt:vector>
  </HeadingPairs>
  <TitlesOfParts>
    <vt:vector size="177" baseType="lpstr">
      <vt:lpstr>ＭＳ Ｐゴシック</vt:lpstr>
      <vt:lpstr>Arial</vt:lpstr>
      <vt:lpstr>Calibri</vt:lpstr>
      <vt:lpstr>Cambria Math</vt:lpstr>
      <vt:lpstr>Franklin Gothic Heavy</vt:lpstr>
      <vt:lpstr>Franklin Gothic Medium</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PowerPoint Presentation</vt:lpstr>
      <vt:lpstr>Background</vt:lpstr>
      <vt:lpstr>Observational Studies</vt:lpstr>
      <vt:lpstr>PowerPoint Presentation</vt:lpstr>
      <vt:lpstr>PowerPoint Presentation</vt:lpstr>
      <vt:lpstr>Potential outcomes</vt:lpstr>
      <vt:lpstr>Potential outcomes</vt:lpstr>
      <vt:lpstr>Potential outcomes</vt:lpstr>
      <vt:lpstr>Potential outcomes</vt:lpstr>
      <vt:lpstr>Estimate treatment effect</vt:lpstr>
      <vt:lpstr>No unmeasured confounders</vt:lpstr>
      <vt:lpstr>Propensity score</vt:lpstr>
      <vt:lpstr>Propensity score</vt:lpstr>
      <vt:lpstr>Estimate treatment effect</vt:lpstr>
      <vt:lpstr>Weighting</vt:lpstr>
      <vt:lpstr>Exploring finite-sample bias in propensity score weighting choices</vt:lpstr>
      <vt:lpstr>Freedman &amp; Berk  Simulation</vt:lpstr>
      <vt:lpstr>Doubly robust estimators</vt:lpstr>
      <vt:lpstr>Doubly robust estimators</vt:lpstr>
      <vt:lpstr>Propensity score weighting method</vt:lpstr>
      <vt:lpstr>PowerPoint Presentation</vt:lpstr>
      <vt:lpstr>Fit a misspecified model</vt:lpstr>
      <vt:lpstr>Average treatment effect</vt:lpstr>
      <vt:lpstr>Average treatment effect</vt:lpstr>
      <vt:lpstr>Average treatment effect</vt:lpstr>
      <vt:lpstr>PowerPoint Presentation</vt:lpstr>
      <vt:lpstr>PowerPoint Presentation</vt:lpstr>
      <vt:lpstr>PowerPoint Presentation</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Recap</vt:lpstr>
      <vt:lpstr>Q&amp;A</vt:lpstr>
      <vt:lpstr>Doubly robust and large sample variance estimator for overlap weights</vt:lpstr>
      <vt:lpstr>Derive large sample variance for the ATO  Derive doubly robust estimator for ATO  Simulate to compare to conventional methods</vt:lpstr>
      <vt:lpstr>ATO estimator</vt:lpstr>
      <vt:lpstr>ATO estimator</vt:lpstr>
      <vt:lpstr>ATO estimator</vt:lpstr>
      <vt:lpstr>ATO estimator</vt:lpstr>
      <vt:lpstr>ATO estimator</vt:lpstr>
      <vt:lpstr>ATO estimator</vt:lpstr>
      <vt:lpstr>How to</vt:lpstr>
      <vt:lpstr>How to</vt:lpstr>
      <vt:lpstr>Williamson 2013</vt:lpstr>
      <vt:lpstr>ATO estimator</vt:lpstr>
      <vt:lpstr>ATO estimator</vt:lpstr>
      <vt:lpstr>ATO estimator</vt:lpstr>
      <vt:lpstr>M-Estimation</vt:lpstr>
      <vt:lpstr>Sandwich estimator</vt:lpstr>
      <vt:lpstr>Sandwich estimator</vt:lpstr>
      <vt:lpstr>PowerPoint Presentation</vt:lpstr>
      <vt:lpstr>PowerPoint Presentation</vt:lpstr>
      <vt:lpstr>PowerPoint Presentation</vt:lpstr>
      <vt:lpstr>Sandwich estimator</vt:lpstr>
      <vt:lpstr>PowerPoint Presentation</vt:lpstr>
      <vt:lpstr>Sandwich estimator</vt:lpstr>
      <vt:lpstr>Sandwich estimator</vt:lpstr>
      <vt:lpstr>Sandwich estimator</vt:lpstr>
      <vt:lpstr>Sandwich estimator</vt:lpstr>
      <vt:lpstr>Sandwich estimator</vt:lpstr>
      <vt:lpstr>What if we want to also adjust the outcome model?</vt:lpstr>
      <vt:lpstr>How to</vt:lpstr>
      <vt:lpstr>How to</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Sandwich estimator</vt:lpstr>
      <vt:lpstr>ATO DR estimator</vt:lpstr>
      <vt:lpstr>ATO DR estimator</vt:lpstr>
      <vt:lpstr>ATO DR estimator</vt:lpstr>
      <vt:lpstr>ATO DR estimator</vt:lpstr>
      <vt:lpstr>Freedman &amp; Berk*  Simulation</vt:lpstr>
      <vt:lpstr>PowerPoint Presentation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PowerPoint Presentation</vt:lpstr>
      <vt:lpstr>bias ratio estimated se / true se  RMSE 95% coverage</vt:lpstr>
      <vt:lpstr>bias ratio estimated se / true se  RMSE 95%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Contextualized Tipping Point Sensitivity Analyses for Unmeasured Confounding</vt:lpstr>
      <vt:lpstr>Motivation</vt:lpstr>
      <vt:lpstr>What we want</vt:lpstr>
      <vt:lpstr>What we want</vt:lpstr>
      <vt:lpstr>What we want</vt:lpstr>
      <vt:lpstr>Simplified</vt:lpstr>
      <vt:lpstr>Binary unmeasured confounder</vt:lpstr>
      <vt:lpstr>Binary unmeasured confounder</vt:lpstr>
      <vt:lpstr>Binary unmeasured confounder</vt:lpstr>
      <vt:lpstr>Binary unmeasured confounder</vt:lpstr>
      <vt:lpstr>Binary unmeasured confounder</vt:lpstr>
      <vt:lpstr>Tipping point analyses</vt:lpstr>
      <vt:lpstr>Binary unmeasured confounder</vt:lpstr>
      <vt:lpstr>Binary unmeasured confounder</vt:lpstr>
      <vt:lpstr>Continuous unmeasured confounder</vt:lpstr>
      <vt:lpstr>Continuous unmeasured confounder</vt:lpstr>
      <vt:lpstr>Continuous unmeasured confounder</vt:lpstr>
      <vt:lpstr>Continuous unmeasured confounder</vt:lpstr>
      <vt:lpstr>Continuous unmeasured confounder</vt:lpstr>
      <vt:lpstr>“Assumption free” </vt:lpstr>
      <vt:lpstr>“Assumption free” </vt:lpstr>
      <vt:lpstr>“Assumption free” </vt:lpstr>
      <vt:lpstr>E-value</vt:lpstr>
      <vt:lpstr>Adjusted E-value</vt:lpstr>
      <vt:lpstr>Transparent</vt:lpstr>
      <vt:lpstr>Demonstrate balance</vt:lpstr>
      <vt:lpstr>Right Heart Catheterization data</vt:lpstr>
      <vt:lpstr>Right Heart Catheterization data</vt:lpstr>
      <vt:lpstr>PowerPoint Presentation</vt:lpstr>
      <vt:lpstr>PowerPoint Presentation</vt:lpstr>
      <vt:lpstr>PowerPoint Presentation</vt:lpstr>
      <vt:lpstr>PowerPoint Presentation</vt:lpstr>
      <vt:lpstr>Contextualize</vt:lpstr>
      <vt:lpstr>R package</vt:lpstr>
      <vt:lpstr>Scenario 1</vt:lpstr>
      <vt:lpstr>Scenario 2</vt:lpstr>
      <vt:lpstr>Scenario 3</vt:lpstr>
      <vt:lpstr>Scenario 4</vt:lpstr>
      <vt:lpstr>Recap</vt:lpstr>
      <vt:lpstr>Q&amp;A</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203</cp:revision>
  <cp:lastPrinted>2018-03-08T04:07:47Z</cp:lastPrinted>
  <dcterms:created xsi:type="dcterms:W3CDTF">2017-11-08T23:32:53Z</dcterms:created>
  <dcterms:modified xsi:type="dcterms:W3CDTF">2018-03-09T04:45:16Z</dcterms:modified>
</cp:coreProperties>
</file>